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Fredoka" panose="02000000000000000000"/>
      <p:regular r:id="rId34"/>
    </p:embeddedFont>
    <p:embeddedFont>
      <p:font typeface="Garet"/>
      <p:regular r:id="rId35"/>
    </p:embeddedFont>
    <p:embeddedFont>
      <p:font typeface="Garet Bold" pitchFamily="2" charset="77"/>
      <p:regular r:id="rId36"/>
      <p:bold r:id="rId37"/>
    </p:embeddedFont>
    <p:embeddedFont>
      <p:font typeface="Garet Italics" pitchFamily="2" charset="77"/>
      <p:regular r:id="rId38"/>
      <p:italic r:id="rId39"/>
    </p:embeddedFont>
    <p:embeddedFont>
      <p:font typeface="Varela Round" pitchFamily="2" charset="-79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30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1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797433" cy="707541"/>
          </a:xfrm>
          <a:custGeom>
            <a:avLst/>
            <a:gdLst/>
            <a:ahLst/>
            <a:cxnLst/>
            <a:rect l="l" t="t" r="r" b="b"/>
            <a:pathLst>
              <a:path w="797433" h="707541">
                <a:moveTo>
                  <a:pt x="0" y="0"/>
                </a:moveTo>
                <a:lnTo>
                  <a:pt x="797433" y="0"/>
                </a:lnTo>
                <a:lnTo>
                  <a:pt x="797433" y="707541"/>
                </a:lnTo>
                <a:lnTo>
                  <a:pt x="0" y="7075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4" name="TextBox 4"/>
          <p:cNvSpPr txBox="1"/>
          <p:nvPr/>
        </p:nvSpPr>
        <p:spPr>
          <a:xfrm>
            <a:off x="676292" y="9051607"/>
            <a:ext cx="1153812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2A2E30"/>
                </a:solidFill>
                <a:latin typeface="Varela Round"/>
                <a:ea typeface="Varela Round"/>
                <a:cs typeface="Varela Round"/>
                <a:sym typeface="Varela Round"/>
              </a:rPr>
              <a:t>Grupo de Estudios Sociales de la Ciencia, la Tecnología y la Medicina (GESCTM)</a:t>
            </a:r>
          </a:p>
        </p:txBody>
      </p:sp>
      <p:sp>
        <p:nvSpPr>
          <p:cNvPr id="5" name="Freeform 5"/>
          <p:cNvSpPr/>
          <p:nvPr/>
        </p:nvSpPr>
        <p:spPr>
          <a:xfrm>
            <a:off x="676292" y="836665"/>
            <a:ext cx="1556538" cy="966999"/>
          </a:xfrm>
          <a:custGeom>
            <a:avLst/>
            <a:gdLst/>
            <a:ahLst/>
            <a:cxnLst/>
            <a:rect l="l" t="t" r="r" b="b"/>
            <a:pathLst>
              <a:path w="1556538" h="966999">
                <a:moveTo>
                  <a:pt x="0" y="0"/>
                </a:moveTo>
                <a:lnTo>
                  <a:pt x="1556538" y="0"/>
                </a:lnTo>
                <a:lnTo>
                  <a:pt x="1556538" y="967000"/>
                </a:lnTo>
                <a:lnTo>
                  <a:pt x="0" y="96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TextBox 6"/>
          <p:cNvSpPr txBox="1"/>
          <p:nvPr/>
        </p:nvSpPr>
        <p:spPr>
          <a:xfrm>
            <a:off x="7885470" y="6394076"/>
            <a:ext cx="9373830" cy="105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48"/>
              </a:lnSpc>
            </a:pPr>
            <a:r>
              <a:rPr lang="en-US" sz="2748">
                <a:solidFill>
                  <a:srgbClr val="2A2E30"/>
                </a:solidFill>
                <a:latin typeface="Varela Round"/>
                <a:ea typeface="Varela Round"/>
                <a:cs typeface="Varela Round"/>
                <a:sym typeface="Varela Round"/>
              </a:rPr>
              <a:t>Afterlives vegetales, clasificación y fragmentografía en la plaza Samper Mendoza (Bogotá)</a:t>
            </a:r>
          </a:p>
          <a:p>
            <a:pPr marL="0" lvl="0" indent="0" algn="r">
              <a:lnSpc>
                <a:spcPts val="2748"/>
              </a:lnSpc>
              <a:spcBef>
                <a:spcPct val="0"/>
              </a:spcBef>
            </a:pPr>
            <a:endParaRPr lang="en-US" sz="2748">
              <a:solidFill>
                <a:srgbClr val="2A2E3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10484" y="1052905"/>
            <a:ext cx="4321082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345C72"/>
                </a:solidFill>
                <a:latin typeface="Varela Round"/>
                <a:ea typeface="Varela Round"/>
                <a:cs typeface="Varela Round"/>
                <a:sym typeface="Varela Round"/>
              </a:rPr>
              <a:t>Santiago Orrego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345C72"/>
                </a:solidFill>
                <a:latin typeface="Varela Round"/>
                <a:ea typeface="Varela Round"/>
                <a:cs typeface="Varela Round"/>
                <a:sym typeface="Varela Round"/>
              </a:rPr>
              <a:t>| 23.02.2026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32830" y="3960158"/>
            <a:ext cx="15026470" cy="229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490"/>
              </a:lnSpc>
              <a:spcBef>
                <a:spcPct val="0"/>
              </a:spcBef>
            </a:pPr>
            <a:r>
              <a:rPr lang="en-US" sz="10885">
                <a:solidFill>
                  <a:srgbClr val="2A2E30"/>
                </a:solidFill>
                <a:latin typeface="Fredoka"/>
                <a:ea typeface="Fredoka"/>
                <a:cs typeface="Fredoka"/>
                <a:sym typeface="Fredoka"/>
              </a:rPr>
              <a:t>F</a:t>
            </a:r>
            <a:r>
              <a:rPr lang="en-US" sz="10885" u="none">
                <a:solidFill>
                  <a:srgbClr val="2A2E30"/>
                </a:solidFill>
                <a:latin typeface="Fredoka"/>
                <a:ea typeface="Fredoka"/>
                <a:cs typeface="Fredoka"/>
                <a:sym typeface="Fredoka"/>
              </a:rPr>
              <a:t>RAGMENTED FLORAS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AutoShape 3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4" name="AutoShape 4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5" name="Freeform 5"/>
          <p:cNvSpPr/>
          <p:nvPr/>
        </p:nvSpPr>
        <p:spPr>
          <a:xfrm>
            <a:off x="882928" y="2287363"/>
            <a:ext cx="6222021" cy="4205207"/>
          </a:xfrm>
          <a:custGeom>
            <a:avLst/>
            <a:gdLst/>
            <a:ahLst/>
            <a:cxnLst/>
            <a:rect l="l" t="t" r="r" b="b"/>
            <a:pathLst>
              <a:path w="6222021" h="4205207">
                <a:moveTo>
                  <a:pt x="0" y="0"/>
                </a:moveTo>
                <a:lnTo>
                  <a:pt x="6222021" y="0"/>
                </a:lnTo>
                <a:lnTo>
                  <a:pt x="6222021" y="4205207"/>
                </a:lnTo>
                <a:lnTo>
                  <a:pt x="0" y="4205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807" t="-30638" r="-30357" b="-17627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Freeform 6"/>
          <p:cNvSpPr/>
          <p:nvPr/>
        </p:nvSpPr>
        <p:spPr>
          <a:xfrm>
            <a:off x="7807784" y="1937085"/>
            <a:ext cx="9727680" cy="6344899"/>
          </a:xfrm>
          <a:custGeom>
            <a:avLst/>
            <a:gdLst/>
            <a:ahLst/>
            <a:cxnLst/>
            <a:rect l="l" t="t" r="r" b="b"/>
            <a:pathLst>
              <a:path w="9727680" h="6344899">
                <a:moveTo>
                  <a:pt x="0" y="0"/>
                </a:moveTo>
                <a:lnTo>
                  <a:pt x="9727680" y="0"/>
                </a:lnTo>
                <a:lnTo>
                  <a:pt x="9727680" y="6344899"/>
                </a:lnTo>
                <a:lnTo>
                  <a:pt x="0" y="6344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705" t="-37129" r="-29061" b="-38030"/>
            </a:stretch>
          </a:blipFill>
        </p:spPr>
        <p:txBody>
          <a:bodyPr/>
          <a:lstStyle/>
          <a:p>
            <a:endParaRPr lang="en-CO"/>
          </a:p>
        </p:txBody>
      </p:sp>
      <p:grpSp>
        <p:nvGrpSpPr>
          <p:cNvPr id="7" name="Group 7"/>
          <p:cNvGrpSpPr/>
          <p:nvPr/>
        </p:nvGrpSpPr>
        <p:grpSpPr>
          <a:xfrm>
            <a:off x="13529934" y="4643303"/>
            <a:ext cx="378934" cy="37893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21828" y="6796197"/>
            <a:ext cx="548312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Nodo mayorista de economia popular</a:t>
            </a:r>
          </a:p>
        </p:txBody>
      </p:sp>
      <p:sp>
        <p:nvSpPr>
          <p:cNvPr id="11" name="Freeform 11"/>
          <p:cNvSpPr/>
          <p:nvPr/>
        </p:nvSpPr>
        <p:spPr>
          <a:xfrm>
            <a:off x="882928" y="6683070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2" name="TextBox 12"/>
          <p:cNvSpPr txBox="1"/>
          <p:nvPr/>
        </p:nvSpPr>
        <p:spPr>
          <a:xfrm>
            <a:off x="1621828" y="7466951"/>
            <a:ext cx="578634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Conocida como “Palacio de las Hierbas”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882928" y="7353824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4" name="TextBox 14"/>
          <p:cNvSpPr txBox="1"/>
          <p:nvPr/>
        </p:nvSpPr>
        <p:spPr>
          <a:xfrm>
            <a:off x="882928" y="802049"/>
            <a:ext cx="6525246" cy="1291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98"/>
              </a:lnSpc>
              <a:spcBef>
                <a:spcPct val="0"/>
              </a:spcBef>
            </a:pPr>
            <a:r>
              <a:rPr lang="en-US" sz="4998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SITUAR EL ESCENARIO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10/32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Freeform 3"/>
          <p:cNvSpPr/>
          <p:nvPr/>
        </p:nvSpPr>
        <p:spPr>
          <a:xfrm>
            <a:off x="1028700" y="1880172"/>
            <a:ext cx="16076194" cy="6499986"/>
          </a:xfrm>
          <a:custGeom>
            <a:avLst/>
            <a:gdLst/>
            <a:ahLst/>
            <a:cxnLst/>
            <a:rect l="l" t="t" r="r" b="b"/>
            <a:pathLst>
              <a:path w="16076194" h="6499986">
                <a:moveTo>
                  <a:pt x="0" y="0"/>
                </a:moveTo>
                <a:lnTo>
                  <a:pt x="16076194" y="0"/>
                </a:lnTo>
                <a:lnTo>
                  <a:pt x="16076194" y="6499986"/>
                </a:lnTo>
                <a:lnTo>
                  <a:pt x="0" y="649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544" b="-58950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4" name="TextBox 4"/>
          <p:cNvSpPr txBox="1"/>
          <p:nvPr/>
        </p:nvSpPr>
        <p:spPr>
          <a:xfrm>
            <a:off x="1028700" y="892096"/>
            <a:ext cx="12662322" cy="696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281"/>
              </a:lnSpc>
              <a:spcBef>
                <a:spcPct val="0"/>
              </a:spcBef>
            </a:pPr>
            <a:r>
              <a:rPr lang="en-US" sz="528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LA NOCHE COMO INFRAESTRUCTURA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11/32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76501" y="9405258"/>
            <a:ext cx="1038059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Abastecimiento / preparación / empaque / mezcla / prescripción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22918" y="8704008"/>
            <a:ext cx="8115300" cy="69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08"/>
              </a:lnSpc>
              <a:spcBef>
                <a:spcPct val="0"/>
              </a:spcBef>
            </a:pPr>
            <a:r>
              <a:rPr lang="en-US" sz="5108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Ritmo · Volumen · Consejo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Freeform 3"/>
          <p:cNvSpPr/>
          <p:nvPr/>
        </p:nvSpPr>
        <p:spPr>
          <a:xfrm>
            <a:off x="1159312" y="1965170"/>
            <a:ext cx="5034926" cy="3776195"/>
          </a:xfrm>
          <a:custGeom>
            <a:avLst/>
            <a:gdLst/>
            <a:ahLst/>
            <a:cxnLst/>
            <a:rect l="l" t="t" r="r" b="b"/>
            <a:pathLst>
              <a:path w="5034926" h="3776195">
                <a:moveTo>
                  <a:pt x="0" y="0"/>
                </a:moveTo>
                <a:lnTo>
                  <a:pt x="5034926" y="0"/>
                </a:lnTo>
                <a:lnTo>
                  <a:pt x="5034926" y="3776194"/>
                </a:lnTo>
                <a:lnTo>
                  <a:pt x="0" y="3776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4" name="Freeform 4"/>
          <p:cNvSpPr/>
          <p:nvPr/>
        </p:nvSpPr>
        <p:spPr>
          <a:xfrm>
            <a:off x="6438694" y="1965170"/>
            <a:ext cx="5034926" cy="3776195"/>
          </a:xfrm>
          <a:custGeom>
            <a:avLst/>
            <a:gdLst/>
            <a:ahLst/>
            <a:cxnLst/>
            <a:rect l="l" t="t" r="r" b="b"/>
            <a:pathLst>
              <a:path w="5034926" h="3776195">
                <a:moveTo>
                  <a:pt x="0" y="0"/>
                </a:moveTo>
                <a:lnTo>
                  <a:pt x="5034926" y="0"/>
                </a:lnTo>
                <a:lnTo>
                  <a:pt x="5034926" y="3776194"/>
                </a:lnTo>
                <a:lnTo>
                  <a:pt x="0" y="3776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5" name="Freeform 5"/>
          <p:cNvSpPr/>
          <p:nvPr/>
        </p:nvSpPr>
        <p:spPr>
          <a:xfrm>
            <a:off x="11719376" y="1967562"/>
            <a:ext cx="5034926" cy="3776195"/>
          </a:xfrm>
          <a:custGeom>
            <a:avLst/>
            <a:gdLst/>
            <a:ahLst/>
            <a:cxnLst/>
            <a:rect l="l" t="t" r="r" b="b"/>
            <a:pathLst>
              <a:path w="5034926" h="3776195">
                <a:moveTo>
                  <a:pt x="0" y="0"/>
                </a:moveTo>
                <a:lnTo>
                  <a:pt x="5034927" y="0"/>
                </a:lnTo>
                <a:lnTo>
                  <a:pt x="5034927" y="3776195"/>
                </a:lnTo>
                <a:lnTo>
                  <a:pt x="0" y="3776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Freeform 6"/>
          <p:cNvSpPr/>
          <p:nvPr/>
        </p:nvSpPr>
        <p:spPr>
          <a:xfrm>
            <a:off x="1160611" y="5938426"/>
            <a:ext cx="5033626" cy="3775220"/>
          </a:xfrm>
          <a:custGeom>
            <a:avLst/>
            <a:gdLst/>
            <a:ahLst/>
            <a:cxnLst/>
            <a:rect l="l" t="t" r="r" b="b"/>
            <a:pathLst>
              <a:path w="5033626" h="3775220">
                <a:moveTo>
                  <a:pt x="0" y="0"/>
                </a:moveTo>
                <a:lnTo>
                  <a:pt x="5033627" y="0"/>
                </a:lnTo>
                <a:lnTo>
                  <a:pt x="5033627" y="3775220"/>
                </a:lnTo>
                <a:lnTo>
                  <a:pt x="0" y="37752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7" name="Freeform 7"/>
          <p:cNvSpPr/>
          <p:nvPr/>
        </p:nvSpPr>
        <p:spPr>
          <a:xfrm>
            <a:off x="6438694" y="5938426"/>
            <a:ext cx="5033626" cy="3775220"/>
          </a:xfrm>
          <a:custGeom>
            <a:avLst/>
            <a:gdLst/>
            <a:ahLst/>
            <a:cxnLst/>
            <a:rect l="l" t="t" r="r" b="b"/>
            <a:pathLst>
              <a:path w="5033626" h="3775220">
                <a:moveTo>
                  <a:pt x="0" y="0"/>
                </a:moveTo>
                <a:lnTo>
                  <a:pt x="5033627" y="0"/>
                </a:lnTo>
                <a:lnTo>
                  <a:pt x="5033627" y="3775220"/>
                </a:lnTo>
                <a:lnTo>
                  <a:pt x="0" y="3775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8" name="TextBox 8"/>
          <p:cNvSpPr txBox="1"/>
          <p:nvPr/>
        </p:nvSpPr>
        <p:spPr>
          <a:xfrm>
            <a:off x="1160611" y="625793"/>
            <a:ext cx="9844544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55"/>
              </a:lnSpc>
            </a:pPr>
            <a:r>
              <a:rPr lang="en-US" sz="737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DIAGRAMA MÍNIMO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23917" y="7322157"/>
            <a:ext cx="4930386" cy="156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1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La clasificación ocurre en mesas, pasillos y conversaciones breves: con cuerpos que cargan bolsas y con narices que deciden.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47818" y="990600"/>
            <a:ext cx="37114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12/32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Freeform 3"/>
          <p:cNvSpPr/>
          <p:nvPr/>
        </p:nvSpPr>
        <p:spPr>
          <a:xfrm>
            <a:off x="1028700" y="1996445"/>
            <a:ext cx="16076194" cy="7261855"/>
          </a:xfrm>
          <a:custGeom>
            <a:avLst/>
            <a:gdLst/>
            <a:ahLst/>
            <a:cxnLst/>
            <a:rect l="l" t="t" r="r" b="b"/>
            <a:pathLst>
              <a:path w="16076194" h="7261855">
                <a:moveTo>
                  <a:pt x="0" y="0"/>
                </a:moveTo>
                <a:lnTo>
                  <a:pt x="16076194" y="0"/>
                </a:lnTo>
                <a:lnTo>
                  <a:pt x="16076194" y="7261855"/>
                </a:lnTo>
                <a:lnTo>
                  <a:pt x="0" y="72618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268" b="-52765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4" name="Freeform 4"/>
          <p:cNvSpPr/>
          <p:nvPr/>
        </p:nvSpPr>
        <p:spPr>
          <a:xfrm>
            <a:off x="1028700" y="1996445"/>
            <a:ext cx="16076194" cy="7261855"/>
          </a:xfrm>
          <a:custGeom>
            <a:avLst/>
            <a:gdLst/>
            <a:ahLst/>
            <a:cxnLst/>
            <a:rect l="l" t="t" r="r" b="b"/>
            <a:pathLst>
              <a:path w="16076194" h="7261855">
                <a:moveTo>
                  <a:pt x="0" y="0"/>
                </a:moveTo>
                <a:lnTo>
                  <a:pt x="16076194" y="0"/>
                </a:lnTo>
                <a:lnTo>
                  <a:pt x="16076194" y="7261855"/>
                </a:lnTo>
                <a:lnTo>
                  <a:pt x="0" y="7261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885" b="-52148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5" name="TextBox 5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13/32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35590" y="9458325"/>
            <a:ext cx="1101682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Hojas sueltas, raíces secas, cortezas, flores, semillas, resinas, aceites, polvos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0611" y="625793"/>
            <a:ext cx="9844544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55"/>
              </a:lnSpc>
            </a:pPr>
            <a:r>
              <a:rPr lang="en-US" sz="737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QUÉ CIRCULA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AutoShape 3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4" name="AutoShape 4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5" name="Freeform 5"/>
          <p:cNvSpPr/>
          <p:nvPr/>
        </p:nvSpPr>
        <p:spPr>
          <a:xfrm>
            <a:off x="2374746" y="8049117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8"/>
                </a:lnTo>
                <a:lnTo>
                  <a:pt x="0" y="623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Freeform 6"/>
          <p:cNvSpPr/>
          <p:nvPr/>
        </p:nvSpPr>
        <p:spPr>
          <a:xfrm>
            <a:off x="6550025" y="8049117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8"/>
                </a:lnTo>
                <a:lnTo>
                  <a:pt x="0" y="623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7" name="Freeform 7"/>
          <p:cNvSpPr/>
          <p:nvPr/>
        </p:nvSpPr>
        <p:spPr>
          <a:xfrm>
            <a:off x="10725304" y="8049117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8"/>
                </a:lnTo>
                <a:lnTo>
                  <a:pt x="0" y="623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8" name="Freeform 8"/>
          <p:cNvSpPr/>
          <p:nvPr/>
        </p:nvSpPr>
        <p:spPr>
          <a:xfrm>
            <a:off x="15173197" y="8049117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8"/>
                </a:lnTo>
                <a:lnTo>
                  <a:pt x="0" y="623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76346" y="2938298"/>
            <a:ext cx="3261144" cy="3261144"/>
            <a:chOff x="0" y="0"/>
            <a:chExt cx="8790178" cy="8790178"/>
          </a:xfrm>
        </p:grpSpPr>
        <p:sp>
          <p:nvSpPr>
            <p:cNvPr id="10" name="Freeform 10"/>
            <p:cNvSpPr/>
            <p:nvPr/>
          </p:nvSpPr>
          <p:spPr>
            <a:xfrm>
              <a:off x="149225" y="149225"/>
              <a:ext cx="8491728" cy="8491728"/>
            </a:xfrm>
            <a:custGeom>
              <a:avLst/>
              <a:gdLst/>
              <a:ahLst/>
              <a:cxnLst/>
              <a:rect l="l" t="t" r="r" b="b"/>
              <a:pathLst>
                <a:path w="8491728" h="8491728">
                  <a:moveTo>
                    <a:pt x="0" y="0"/>
                  </a:moveTo>
                  <a:lnTo>
                    <a:pt x="8491728" y="0"/>
                  </a:lnTo>
                  <a:lnTo>
                    <a:pt x="8491728" y="8491728"/>
                  </a:lnTo>
                  <a:lnTo>
                    <a:pt x="0" y="8491728"/>
                  </a:lnTo>
                  <a:close/>
                </a:path>
              </a:pathLst>
            </a:custGeom>
            <a:blipFill>
              <a:blip r:embed="rId5"/>
              <a:stretch>
                <a:fillRect l="-13454" t="-59153" r="-19175" b="-17686"/>
              </a:stretch>
            </a:blipFill>
          </p:spPr>
          <p:txBody>
            <a:bodyPr/>
            <a:lstStyle/>
            <a:p>
              <a:endParaRPr lang="en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8790178" cy="8790178"/>
            </a:xfrm>
            <a:custGeom>
              <a:avLst/>
              <a:gdLst/>
              <a:ahLst/>
              <a:cxnLst/>
              <a:rect l="l" t="t" r="r" b="b"/>
              <a:pathLst>
                <a:path w="8790178" h="8790178">
                  <a:moveTo>
                    <a:pt x="8790178" y="8790178"/>
                  </a:moveTo>
                  <a:lnTo>
                    <a:pt x="0" y="8790178"/>
                  </a:lnTo>
                  <a:lnTo>
                    <a:pt x="0" y="0"/>
                  </a:lnTo>
                  <a:lnTo>
                    <a:pt x="8790178" y="0"/>
                  </a:lnTo>
                  <a:lnTo>
                    <a:pt x="8790178" y="8790178"/>
                  </a:lnTo>
                  <a:close/>
                  <a:moveTo>
                    <a:pt x="19050" y="8771128"/>
                  </a:moveTo>
                  <a:lnTo>
                    <a:pt x="8771128" y="8771128"/>
                  </a:lnTo>
                  <a:lnTo>
                    <a:pt x="8771128" y="19050"/>
                  </a:lnTo>
                  <a:lnTo>
                    <a:pt x="19050" y="19050"/>
                  </a:lnTo>
                  <a:lnTo>
                    <a:pt x="19050" y="87711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CO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50509" y="2938298"/>
            <a:ext cx="3261144" cy="3261144"/>
            <a:chOff x="0" y="0"/>
            <a:chExt cx="8790178" cy="8790178"/>
          </a:xfrm>
        </p:grpSpPr>
        <p:sp>
          <p:nvSpPr>
            <p:cNvPr id="13" name="Freeform 13"/>
            <p:cNvSpPr/>
            <p:nvPr/>
          </p:nvSpPr>
          <p:spPr>
            <a:xfrm>
              <a:off x="149225" y="149225"/>
              <a:ext cx="8491728" cy="8491728"/>
            </a:xfrm>
            <a:custGeom>
              <a:avLst/>
              <a:gdLst/>
              <a:ahLst/>
              <a:cxnLst/>
              <a:rect l="l" t="t" r="r" b="b"/>
              <a:pathLst>
                <a:path w="8491728" h="8491728">
                  <a:moveTo>
                    <a:pt x="0" y="0"/>
                  </a:moveTo>
                  <a:lnTo>
                    <a:pt x="8491728" y="0"/>
                  </a:lnTo>
                  <a:lnTo>
                    <a:pt x="8491728" y="8491728"/>
                  </a:lnTo>
                  <a:lnTo>
                    <a:pt x="0" y="8491728"/>
                  </a:lnTo>
                  <a:close/>
                </a:path>
              </a:pathLst>
            </a:custGeom>
            <a:blipFill>
              <a:blip r:embed="rId6"/>
              <a:stretch>
                <a:fillRect l="-47540" t="-80082" r="-92569"/>
              </a:stretch>
            </a:blipFill>
          </p:spPr>
          <p:txBody>
            <a:bodyPr/>
            <a:lstStyle/>
            <a:p>
              <a:endParaRPr lang="en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8790178" cy="8790178"/>
            </a:xfrm>
            <a:custGeom>
              <a:avLst/>
              <a:gdLst/>
              <a:ahLst/>
              <a:cxnLst/>
              <a:rect l="l" t="t" r="r" b="b"/>
              <a:pathLst>
                <a:path w="8790178" h="8790178">
                  <a:moveTo>
                    <a:pt x="8790178" y="8790178"/>
                  </a:moveTo>
                  <a:lnTo>
                    <a:pt x="0" y="8790178"/>
                  </a:lnTo>
                  <a:lnTo>
                    <a:pt x="0" y="0"/>
                  </a:lnTo>
                  <a:lnTo>
                    <a:pt x="8790178" y="0"/>
                  </a:lnTo>
                  <a:lnTo>
                    <a:pt x="8790178" y="8790178"/>
                  </a:lnTo>
                  <a:close/>
                  <a:moveTo>
                    <a:pt x="19050" y="8771128"/>
                  </a:moveTo>
                  <a:lnTo>
                    <a:pt x="8771128" y="8771128"/>
                  </a:lnTo>
                  <a:lnTo>
                    <a:pt x="8771128" y="19050"/>
                  </a:lnTo>
                  <a:lnTo>
                    <a:pt x="19050" y="19050"/>
                  </a:lnTo>
                  <a:lnTo>
                    <a:pt x="19050" y="87711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CO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425788" y="2938298"/>
            <a:ext cx="3261144" cy="3261144"/>
            <a:chOff x="0" y="0"/>
            <a:chExt cx="8790178" cy="8790178"/>
          </a:xfrm>
        </p:grpSpPr>
        <p:sp>
          <p:nvSpPr>
            <p:cNvPr id="16" name="Freeform 16"/>
            <p:cNvSpPr/>
            <p:nvPr/>
          </p:nvSpPr>
          <p:spPr>
            <a:xfrm>
              <a:off x="149225" y="149225"/>
              <a:ext cx="8491728" cy="8491728"/>
            </a:xfrm>
            <a:custGeom>
              <a:avLst/>
              <a:gdLst/>
              <a:ahLst/>
              <a:cxnLst/>
              <a:rect l="l" t="t" r="r" b="b"/>
              <a:pathLst>
                <a:path w="8491728" h="8491728">
                  <a:moveTo>
                    <a:pt x="0" y="0"/>
                  </a:moveTo>
                  <a:lnTo>
                    <a:pt x="8491728" y="0"/>
                  </a:lnTo>
                  <a:lnTo>
                    <a:pt x="8491728" y="8491728"/>
                  </a:lnTo>
                  <a:lnTo>
                    <a:pt x="0" y="8491728"/>
                  </a:lnTo>
                  <a:close/>
                </a:path>
              </a:pathLst>
            </a:custGeom>
            <a:blipFill>
              <a:blip r:embed="rId7"/>
              <a:stretch>
                <a:fillRect l="-140106" t="-60967" r="-13454" b="-29202"/>
              </a:stretch>
            </a:blipFill>
          </p:spPr>
          <p:txBody>
            <a:bodyPr/>
            <a:lstStyle/>
            <a:p>
              <a:endParaRPr lang="en-CO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8790178" cy="8790178"/>
            </a:xfrm>
            <a:custGeom>
              <a:avLst/>
              <a:gdLst/>
              <a:ahLst/>
              <a:cxnLst/>
              <a:rect l="l" t="t" r="r" b="b"/>
              <a:pathLst>
                <a:path w="8790178" h="8790178">
                  <a:moveTo>
                    <a:pt x="8790178" y="8790178"/>
                  </a:moveTo>
                  <a:lnTo>
                    <a:pt x="0" y="8790178"/>
                  </a:lnTo>
                  <a:lnTo>
                    <a:pt x="0" y="0"/>
                  </a:lnTo>
                  <a:lnTo>
                    <a:pt x="8790178" y="0"/>
                  </a:lnTo>
                  <a:lnTo>
                    <a:pt x="8790178" y="8790178"/>
                  </a:lnTo>
                  <a:close/>
                  <a:moveTo>
                    <a:pt x="19050" y="8771128"/>
                  </a:moveTo>
                  <a:lnTo>
                    <a:pt x="8771128" y="8771128"/>
                  </a:lnTo>
                  <a:lnTo>
                    <a:pt x="8771128" y="19050"/>
                  </a:lnTo>
                  <a:lnTo>
                    <a:pt x="19050" y="19050"/>
                  </a:lnTo>
                  <a:lnTo>
                    <a:pt x="19050" y="87711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CO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601067" y="2938298"/>
            <a:ext cx="3261144" cy="3261144"/>
            <a:chOff x="0" y="0"/>
            <a:chExt cx="8790178" cy="8790178"/>
          </a:xfrm>
        </p:grpSpPr>
        <p:sp>
          <p:nvSpPr>
            <p:cNvPr id="19" name="Freeform 19"/>
            <p:cNvSpPr/>
            <p:nvPr/>
          </p:nvSpPr>
          <p:spPr>
            <a:xfrm>
              <a:off x="149225" y="149225"/>
              <a:ext cx="8491728" cy="8491728"/>
            </a:xfrm>
            <a:custGeom>
              <a:avLst/>
              <a:gdLst/>
              <a:ahLst/>
              <a:cxnLst/>
              <a:rect l="l" t="t" r="r" b="b"/>
              <a:pathLst>
                <a:path w="8491728" h="8491728">
                  <a:moveTo>
                    <a:pt x="0" y="0"/>
                  </a:moveTo>
                  <a:lnTo>
                    <a:pt x="8491728" y="0"/>
                  </a:lnTo>
                  <a:lnTo>
                    <a:pt x="8491728" y="8491728"/>
                  </a:lnTo>
                  <a:lnTo>
                    <a:pt x="0" y="8491728"/>
                  </a:lnTo>
                  <a:close/>
                </a:path>
              </a:pathLst>
            </a:custGeom>
            <a:blipFill>
              <a:blip r:embed="rId8"/>
              <a:stretch>
                <a:fillRect l="-202579" t="-282920" b="-20518"/>
              </a:stretch>
            </a:blipFill>
          </p:spPr>
          <p:txBody>
            <a:bodyPr/>
            <a:lstStyle/>
            <a:p>
              <a:endParaRPr lang="en-CO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8790178" cy="8790178"/>
            </a:xfrm>
            <a:custGeom>
              <a:avLst/>
              <a:gdLst/>
              <a:ahLst/>
              <a:cxnLst/>
              <a:rect l="l" t="t" r="r" b="b"/>
              <a:pathLst>
                <a:path w="8790178" h="8790178">
                  <a:moveTo>
                    <a:pt x="8790178" y="8790178"/>
                  </a:moveTo>
                  <a:lnTo>
                    <a:pt x="0" y="8790178"/>
                  </a:lnTo>
                  <a:lnTo>
                    <a:pt x="0" y="0"/>
                  </a:lnTo>
                  <a:lnTo>
                    <a:pt x="8790178" y="0"/>
                  </a:lnTo>
                  <a:lnTo>
                    <a:pt x="8790178" y="8790178"/>
                  </a:lnTo>
                  <a:close/>
                  <a:moveTo>
                    <a:pt x="19050" y="8771128"/>
                  </a:moveTo>
                  <a:lnTo>
                    <a:pt x="8771128" y="8771128"/>
                  </a:lnTo>
                  <a:lnTo>
                    <a:pt x="8771128" y="19050"/>
                  </a:lnTo>
                  <a:lnTo>
                    <a:pt x="19050" y="19050"/>
                  </a:lnTo>
                  <a:lnTo>
                    <a:pt x="19050" y="87711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CO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68038" y="1152525"/>
            <a:ext cx="9226910" cy="153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1"/>
              </a:lnSpc>
            </a:pPr>
            <a:r>
              <a:rPr lang="en-US" sz="596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CUATRO FORMAS Y SU POLÍTICA DE EVIDENCIA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14/32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1240" y="6275642"/>
            <a:ext cx="3931704" cy="44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4"/>
              </a:lnSpc>
            </a:pPr>
            <a:r>
              <a:rPr lang="en-US" sz="2596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Hoja suelta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774732" y="6275642"/>
            <a:ext cx="4175279" cy="44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4"/>
              </a:lnSpc>
            </a:pPr>
            <a:r>
              <a:rPr lang="en-US" sz="2596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Raíz seca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56520" y="6869318"/>
            <a:ext cx="3261144" cy="72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olor/color, pero también confusión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52944" y="6869318"/>
            <a:ext cx="4327414" cy="109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fibrosa, dura; su “identidad” se juega en textura y en cómo se prepara.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44000" y="6298838"/>
            <a:ext cx="4114584" cy="44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4"/>
              </a:lnSpc>
            </a:pPr>
            <a:r>
              <a:rPr lang="en-US" sz="2596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Polvo / corteza molida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190833" y="6871068"/>
            <a:ext cx="3934523" cy="109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intensifica el problema: cuando todo es polvo, ¿qué se reconoce?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458731" y="6275642"/>
            <a:ext cx="4053624" cy="44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4"/>
              </a:lnSpc>
            </a:pPr>
            <a:r>
              <a:rPr lang="en-US" sz="2596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Mezcla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458731" y="6869318"/>
            <a:ext cx="4108029" cy="109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·       es el fragmento ya traducido a receta, a efecto, a escena de vida.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TextBox 3"/>
          <p:cNvSpPr txBox="1"/>
          <p:nvPr/>
        </p:nvSpPr>
        <p:spPr>
          <a:xfrm>
            <a:off x="542035" y="1882972"/>
            <a:ext cx="9957248" cy="77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69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LA FRAGMENTACIÓN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15/32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180196" y="603450"/>
            <a:ext cx="5516043" cy="6224263"/>
            <a:chOff x="0" y="0"/>
            <a:chExt cx="7354725" cy="829901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7685" b="7685"/>
            <a:stretch>
              <a:fillRect/>
            </a:stretch>
          </p:blipFill>
          <p:spPr>
            <a:xfrm>
              <a:off x="0" y="0"/>
              <a:ext cx="7354725" cy="8299017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8" name="AutoShape 8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9" name="TextBox 9"/>
          <p:cNvSpPr txBox="1"/>
          <p:nvPr/>
        </p:nvSpPr>
        <p:spPr>
          <a:xfrm>
            <a:off x="542035" y="7349426"/>
            <a:ext cx="17203929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8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abrir → oler → frotar → comparar → medir → mezclar →</a:t>
            </a:r>
          </a:p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empaquetar → nombrar → explicar cómo usar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2035" y="2942152"/>
            <a:ext cx="10888330" cy="77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69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VUELVE A LAS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2035" y="3965110"/>
            <a:ext cx="10888330" cy="77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69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PLANTAS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2035" y="5024289"/>
            <a:ext cx="10888330" cy="77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69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COMPONIBLES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TextBox 3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16/32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40021" y="9390840"/>
            <a:ext cx="10453553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No es solo logística: hace operable el fragmento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0611" y="625793"/>
            <a:ext cx="15183300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EMPAQUETAR / ETIQUETAR: ESTABILIZACIÓN PARCIAL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2859124"/>
            <a:ext cx="16076194" cy="6399176"/>
          </a:xfrm>
          <a:custGeom>
            <a:avLst/>
            <a:gdLst/>
            <a:ahLst/>
            <a:cxnLst/>
            <a:rect l="l" t="t" r="r" b="b"/>
            <a:pathLst>
              <a:path w="16076194" h="6399176">
                <a:moveTo>
                  <a:pt x="0" y="0"/>
                </a:moveTo>
                <a:lnTo>
                  <a:pt x="16076194" y="0"/>
                </a:lnTo>
                <a:lnTo>
                  <a:pt x="16076194" y="6399176"/>
                </a:lnTo>
                <a:lnTo>
                  <a:pt x="0" y="6399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367" b="-205596"/>
            </a:stretch>
          </a:blipFill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768038" y="3058843"/>
          <a:ext cx="16491260" cy="6378984"/>
        </p:xfrm>
        <a:graphic>
          <a:graphicData uri="http://schemas.openxmlformats.org/drawingml/2006/table">
            <a:tbl>
              <a:tblPr/>
              <a:tblGrid>
                <a:gridCol w="4122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2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22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1804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FFFFFF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SENSORIAL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FFFFFF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PRAGMÁTICA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FFFFFF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RELACIONAL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FFFFFF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COMPOSICIONAL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1768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Olor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“Sirve/no sirve”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Quién recomiénda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Con qué se mezcla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180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Textura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Efecto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Para quién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Qué combina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180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Amargor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Dosis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Experiencia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Qué “choca”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180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Color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768038" y="1152525"/>
            <a:ext cx="12371208" cy="153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1"/>
              </a:lnSpc>
            </a:pPr>
            <a:r>
              <a:rPr lang="en-US" sz="596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QUÉ CUENTA COMO EVIDENCIA (SIN ORGANISMO COMPLETO)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17/32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grpSp>
        <p:nvGrpSpPr>
          <p:cNvPr id="3" name="Group 3"/>
          <p:cNvGrpSpPr/>
          <p:nvPr/>
        </p:nvGrpSpPr>
        <p:grpSpPr>
          <a:xfrm>
            <a:off x="555021" y="673418"/>
            <a:ext cx="17157058" cy="4470082"/>
            <a:chOff x="0" y="0"/>
            <a:chExt cx="22876077" cy="596011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60342" b="4918"/>
            <a:stretch>
              <a:fillRect/>
            </a:stretch>
          </p:blipFill>
          <p:spPr>
            <a:xfrm>
              <a:off x="0" y="0"/>
              <a:ext cx="22876077" cy="596011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4277684" y="7680375"/>
            <a:ext cx="3434394" cy="1879550"/>
          </a:xfrm>
          <a:custGeom>
            <a:avLst/>
            <a:gdLst/>
            <a:ahLst/>
            <a:cxnLst/>
            <a:rect l="l" t="t" r="r" b="b"/>
            <a:pathLst>
              <a:path w="3434394" h="1879550">
                <a:moveTo>
                  <a:pt x="0" y="0"/>
                </a:moveTo>
                <a:lnTo>
                  <a:pt x="3434394" y="0"/>
                </a:lnTo>
                <a:lnTo>
                  <a:pt x="3434394" y="1879550"/>
                </a:lnTo>
                <a:lnTo>
                  <a:pt x="0" y="1879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Freeform 6"/>
          <p:cNvSpPr/>
          <p:nvPr/>
        </p:nvSpPr>
        <p:spPr>
          <a:xfrm>
            <a:off x="555021" y="6789486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7" name="Freeform 7"/>
          <p:cNvSpPr/>
          <p:nvPr/>
        </p:nvSpPr>
        <p:spPr>
          <a:xfrm>
            <a:off x="555021" y="7563015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8" name="TextBox 8"/>
          <p:cNvSpPr txBox="1"/>
          <p:nvPr/>
        </p:nvSpPr>
        <p:spPr>
          <a:xfrm>
            <a:off x="555021" y="5501618"/>
            <a:ext cx="16704279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CLASIFICACIÓN VERNÁCULA: CRITERIOS MÚLTIPLES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7489" y="7676142"/>
            <a:ext cx="817436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Por órgano o malestar (hígado, susto, mala sangre…)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7489" y="6902613"/>
            <a:ext cx="612252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Por efecto (calmar / proteger / limpiar)</a:t>
            </a:r>
          </a:p>
        </p:txBody>
      </p:sp>
      <p:sp>
        <p:nvSpPr>
          <p:cNvPr id="11" name="Freeform 11"/>
          <p:cNvSpPr/>
          <p:nvPr/>
        </p:nvSpPr>
        <p:spPr>
          <a:xfrm>
            <a:off x="555021" y="8338544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8"/>
                </a:lnTo>
                <a:lnTo>
                  <a:pt x="0" y="6231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2" name="Freeform 12"/>
          <p:cNvSpPr/>
          <p:nvPr/>
        </p:nvSpPr>
        <p:spPr>
          <a:xfrm>
            <a:off x="555021" y="9114072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3" name="TextBox 13"/>
          <p:cNvSpPr txBox="1"/>
          <p:nvPr/>
        </p:nvSpPr>
        <p:spPr>
          <a:xfrm>
            <a:off x="1397489" y="8451670"/>
            <a:ext cx="656225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Por técnica (infusión / baño / sahumerio)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7489" y="9210675"/>
            <a:ext cx="656225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Por cualidad sensorial / intensidad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8095" y="6483680"/>
            <a:ext cx="5698628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Producir continuidad operativa en un mundo parcial y ambiguo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567089"/>
            <a:ext cx="7279037" cy="297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08"/>
              </a:lnSpc>
              <a:spcBef>
                <a:spcPct val="0"/>
              </a:spcBef>
            </a:pPr>
            <a:r>
              <a:rPr lang="en-US" sz="5808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CLASIFICAR NO ES UN SISTEMA CERRADO: ES COORDINACIÓN</a:t>
            </a:r>
          </a:p>
        </p:txBody>
      </p:sp>
      <p:sp>
        <p:nvSpPr>
          <p:cNvPr id="4" name="Freeform 4"/>
          <p:cNvSpPr/>
          <p:nvPr/>
        </p:nvSpPr>
        <p:spPr>
          <a:xfrm rot="-10800000">
            <a:off x="11159450" y="-140976"/>
            <a:ext cx="2611028" cy="4114800"/>
          </a:xfrm>
          <a:custGeom>
            <a:avLst/>
            <a:gdLst/>
            <a:ahLst/>
            <a:cxnLst/>
            <a:rect l="l" t="t" r="r" b="b"/>
            <a:pathLst>
              <a:path w="2611028" h="4114800">
                <a:moveTo>
                  <a:pt x="0" y="0"/>
                </a:moveTo>
                <a:lnTo>
                  <a:pt x="2611028" y="0"/>
                </a:lnTo>
                <a:lnTo>
                  <a:pt x="2611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5" name="TextBox 5"/>
          <p:cNvSpPr txBox="1"/>
          <p:nvPr/>
        </p:nvSpPr>
        <p:spPr>
          <a:xfrm>
            <a:off x="14382445" y="990600"/>
            <a:ext cx="287685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19/32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8095" y="5564103"/>
            <a:ext cx="6066773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Alinear materialidades, expectativas, riesgos, economías y temporalidades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5450976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8" name="Freeform 8"/>
          <p:cNvSpPr/>
          <p:nvPr/>
        </p:nvSpPr>
        <p:spPr>
          <a:xfrm>
            <a:off x="1028700" y="6531305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9" name="AutoShape 9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10" name="AutoShape 10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11" name="AutoShape 11"/>
          <p:cNvSpPr/>
          <p:nvPr/>
        </p:nvSpPr>
        <p:spPr>
          <a:xfrm>
            <a:off x="9378380" y="3287563"/>
            <a:ext cx="0" cy="51286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12" name="TextBox 12"/>
          <p:cNvSpPr txBox="1"/>
          <p:nvPr/>
        </p:nvSpPr>
        <p:spPr>
          <a:xfrm>
            <a:off x="9959393" y="5667291"/>
            <a:ext cx="2505571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1" strike="sngStrike" spc="-394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Sistema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36564" y="5677228"/>
            <a:ext cx="4068940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1" spc="-394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Coordinación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46024" y="5667291"/>
            <a:ext cx="609481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1" spc="-394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→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AutoShape 3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4" name="AutoShape 4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grpSp>
        <p:nvGrpSpPr>
          <p:cNvPr id="5" name="Group 5"/>
          <p:cNvGrpSpPr/>
          <p:nvPr/>
        </p:nvGrpSpPr>
        <p:grpSpPr>
          <a:xfrm>
            <a:off x="12012930" y="2215233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182176"/>
            <a:ext cx="7203393" cy="776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8"/>
              </a:lnSpc>
            </a:pPr>
            <a:r>
              <a:rPr lang="en-US" sz="5808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¿QUIÉN SOY?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02/32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212720"/>
            <a:ext cx="9080954" cy="4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Antropólogo urbano – PhD STS</a:t>
            </a:r>
          </a:p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Postdoc Materialities of Crisis (Univ. Murcia)</a:t>
            </a:r>
          </a:p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Geomodalidades (IRI THESys, Humboldt)</a:t>
            </a:r>
          </a:p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Intereses: fragmentos, clasificación, circulación, cuidado, habitabilidad urbana, infrasestructuras urbanas, relaciones más-que-humanas.</a:t>
            </a:r>
          </a:p>
          <a:p>
            <a:pPr algn="l">
              <a:lnSpc>
                <a:spcPts val="3219"/>
              </a:lnSpc>
            </a:pPr>
            <a:endParaRPr lang="en-US" sz="2299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algn="l">
              <a:lnSpc>
                <a:spcPts val="3219"/>
              </a:lnSpc>
            </a:pPr>
            <a:endParaRPr lang="en-US" sz="2299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orrego.santiago@protonmail.com</a:t>
            </a:r>
          </a:p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https://sorrego.net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TextBox 3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20/32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40021" y="9381315"/>
            <a:ext cx="1045355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No responde solo con un nombre: responde con un procedimiento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0611" y="625793"/>
            <a:ext cx="11054814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3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ESCENA: “ALGO PARA NERVIOS / SUSTO”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2657412"/>
            <a:ext cx="16076194" cy="6600888"/>
          </a:xfrm>
          <a:custGeom>
            <a:avLst/>
            <a:gdLst/>
            <a:ahLst/>
            <a:cxnLst/>
            <a:rect l="l" t="t" r="r" b="b"/>
            <a:pathLst>
              <a:path w="16076194" h="6600888">
                <a:moveTo>
                  <a:pt x="0" y="0"/>
                </a:moveTo>
                <a:lnTo>
                  <a:pt x="16076194" y="0"/>
                </a:lnTo>
                <a:lnTo>
                  <a:pt x="16076194" y="6600888"/>
                </a:lnTo>
                <a:lnTo>
                  <a:pt x="0" y="6600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1398" b="-63329"/>
            </a:stretch>
          </a:blipFill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TextBox 3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21/32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40021" y="9381315"/>
            <a:ext cx="1045355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La taxonomía es composicional: “esto va junto”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0611" y="625793"/>
            <a:ext cx="11054814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3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MEZCLAS: “TAXONOMÍAS COMPRIMIDAS”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2690622"/>
            <a:ext cx="16076194" cy="6567678"/>
          </a:xfrm>
          <a:custGeom>
            <a:avLst/>
            <a:gdLst/>
            <a:ahLst/>
            <a:cxnLst/>
            <a:rect l="l" t="t" r="r" b="b"/>
            <a:pathLst>
              <a:path w="16076194" h="6567678">
                <a:moveTo>
                  <a:pt x="0" y="0"/>
                </a:moveTo>
                <a:lnTo>
                  <a:pt x="16076194" y="0"/>
                </a:lnTo>
                <a:lnTo>
                  <a:pt x="16076194" y="6567678"/>
                </a:lnTo>
                <a:lnTo>
                  <a:pt x="0" y="6567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760" b="-134609"/>
            </a:stretch>
          </a:blipFill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Freeform 3"/>
          <p:cNvSpPr/>
          <p:nvPr/>
        </p:nvSpPr>
        <p:spPr>
          <a:xfrm>
            <a:off x="1028700" y="3617170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4" name="Freeform 4"/>
          <p:cNvSpPr/>
          <p:nvPr/>
        </p:nvSpPr>
        <p:spPr>
          <a:xfrm>
            <a:off x="1028700" y="5065639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5" name="Freeform 5"/>
          <p:cNvSpPr/>
          <p:nvPr/>
        </p:nvSpPr>
        <p:spPr>
          <a:xfrm>
            <a:off x="1028700" y="4341405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8"/>
                </a:lnTo>
                <a:lnTo>
                  <a:pt x="0" y="623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TextBox 6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22/32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10462"/>
            <a:ext cx="13938148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5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CLASIFICACIÓN COMO INFRAESTRUCTURA DE CUIDADO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762460"/>
            <a:ext cx="17203929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43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Cuidado = orientación bajo incertidumbre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38095" y="4470072"/>
            <a:ext cx="569862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Hacer algo apropiado para alguien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38095" y="3730297"/>
            <a:ext cx="606677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Reducir riesgo y manejar expectativas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38095" y="5209847"/>
            <a:ext cx="735957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Operar con evidencia múltiple y objetos recombinables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8700" y="5984043"/>
            <a:ext cx="16230600" cy="3763032"/>
          </a:xfrm>
          <a:custGeom>
            <a:avLst/>
            <a:gdLst/>
            <a:ahLst/>
            <a:cxnLst/>
            <a:rect l="l" t="t" r="r" b="b"/>
            <a:pathLst>
              <a:path w="16230600" h="3763032">
                <a:moveTo>
                  <a:pt x="0" y="0"/>
                </a:moveTo>
                <a:lnTo>
                  <a:pt x="16230600" y="0"/>
                </a:lnTo>
                <a:lnTo>
                  <a:pt x="16230600" y="3763032"/>
                </a:lnTo>
                <a:lnTo>
                  <a:pt x="0" y="3763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797" b="-469291"/>
            </a:stretch>
          </a:blipFill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Freeform 3"/>
          <p:cNvSpPr/>
          <p:nvPr/>
        </p:nvSpPr>
        <p:spPr>
          <a:xfrm>
            <a:off x="1028700" y="7505185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4" name="Freeform 4"/>
          <p:cNvSpPr/>
          <p:nvPr/>
        </p:nvSpPr>
        <p:spPr>
          <a:xfrm>
            <a:off x="1028700" y="6778150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8"/>
                </a:lnTo>
                <a:lnTo>
                  <a:pt x="0" y="623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5" name="TextBox 5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23/32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19987"/>
            <a:ext cx="1393814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PROBLEMA METODOLÓGICO </a:t>
            </a:r>
          </a:p>
          <a:p>
            <a:pPr algn="l">
              <a:lnSpc>
                <a:spcPts val="6240"/>
              </a:lnSpc>
            </a:pPr>
            <a:r>
              <a:rPr lang="en-US" sz="52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(Y DE FORMA)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398681"/>
            <a:ext cx="9687809" cy="281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Si el objeto es parcial, móvil, recombinable…</a:t>
            </a:r>
          </a:p>
          <a:p>
            <a:pPr marL="0" lvl="0" indent="0" algn="l">
              <a:lnSpc>
                <a:spcPts val="54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¿qué forma etnográfica corresponde?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38095" y="6906817"/>
            <a:ext cx="569862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No es solo empírico: es formal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38095" y="7649393"/>
            <a:ext cx="814228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¿Qué tipo de registro y exposición hace justicia a este mundo?</a:t>
            </a:r>
          </a:p>
        </p:txBody>
      </p:sp>
      <p:sp>
        <p:nvSpPr>
          <p:cNvPr id="10" name="Freeform 10"/>
          <p:cNvSpPr/>
          <p:nvPr/>
        </p:nvSpPr>
        <p:spPr>
          <a:xfrm rot="-10800000">
            <a:off x="11159450" y="-140976"/>
            <a:ext cx="2611028" cy="4114800"/>
          </a:xfrm>
          <a:custGeom>
            <a:avLst/>
            <a:gdLst/>
            <a:ahLst/>
            <a:cxnLst/>
            <a:rect l="l" t="t" r="r" b="b"/>
            <a:pathLst>
              <a:path w="2611028" h="4114800">
                <a:moveTo>
                  <a:pt x="0" y="0"/>
                </a:moveTo>
                <a:lnTo>
                  <a:pt x="2611028" y="0"/>
                </a:lnTo>
                <a:lnTo>
                  <a:pt x="2611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1" name="AutoShape 11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12" name="AutoShape 12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Freeform 3"/>
          <p:cNvSpPr/>
          <p:nvPr/>
        </p:nvSpPr>
        <p:spPr>
          <a:xfrm>
            <a:off x="1141161" y="3593180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3" y="0"/>
                </a:lnTo>
                <a:lnTo>
                  <a:pt x="624693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4" name="Freeform 4"/>
          <p:cNvSpPr/>
          <p:nvPr/>
        </p:nvSpPr>
        <p:spPr>
          <a:xfrm>
            <a:off x="1141161" y="2866145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3" y="0"/>
                </a:lnTo>
                <a:lnTo>
                  <a:pt x="624693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5" name="TextBox 5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24/32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19987"/>
            <a:ext cx="1393814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ARCHIVO MULTIMODAL </a:t>
            </a:r>
          </a:p>
          <a:p>
            <a:pPr algn="l">
              <a:lnSpc>
                <a:spcPts val="6240"/>
              </a:lnSpc>
            </a:pPr>
            <a:r>
              <a:rPr lang="en-US" sz="52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(QUÉ REGISTRÉ)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11159450" y="-140976"/>
            <a:ext cx="2611028" cy="4114800"/>
          </a:xfrm>
          <a:custGeom>
            <a:avLst/>
            <a:gdLst/>
            <a:ahLst/>
            <a:cxnLst/>
            <a:rect l="l" t="t" r="r" b="b"/>
            <a:pathLst>
              <a:path w="2611028" h="4114800">
                <a:moveTo>
                  <a:pt x="0" y="0"/>
                </a:moveTo>
                <a:lnTo>
                  <a:pt x="2611028" y="0"/>
                </a:lnTo>
                <a:lnTo>
                  <a:pt x="2611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8" name="Freeform 8"/>
          <p:cNvSpPr/>
          <p:nvPr/>
        </p:nvSpPr>
        <p:spPr>
          <a:xfrm>
            <a:off x="1141161" y="5048120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3" y="0"/>
                </a:lnTo>
                <a:lnTo>
                  <a:pt x="624693" y="623128"/>
                </a:lnTo>
                <a:lnTo>
                  <a:pt x="0" y="623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9" name="Freeform 9"/>
          <p:cNvSpPr/>
          <p:nvPr/>
        </p:nvSpPr>
        <p:spPr>
          <a:xfrm>
            <a:off x="1141161" y="4321084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3" y="0"/>
                </a:lnTo>
                <a:lnTo>
                  <a:pt x="624693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0" name="Freeform 10"/>
          <p:cNvSpPr/>
          <p:nvPr/>
        </p:nvSpPr>
        <p:spPr>
          <a:xfrm>
            <a:off x="1141161" y="5776023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3" y="0"/>
                </a:lnTo>
                <a:lnTo>
                  <a:pt x="624693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1" name="TextBox 11"/>
          <p:cNvSpPr txBox="1"/>
          <p:nvPr/>
        </p:nvSpPr>
        <p:spPr>
          <a:xfrm>
            <a:off x="2050556" y="2994812"/>
            <a:ext cx="8348867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Fotografía sistemática de materiales, puestos, gestos, residuos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50556" y="3737388"/>
            <a:ext cx="709344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Notas breves de consejo y conversación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50556" y="4449751"/>
            <a:ext cx="569862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Inventarios de formas y mezclas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50556" y="5192327"/>
            <a:ext cx="709344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Fichas de fragmentos + mini-diagramas de circulación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50556" y="5920231"/>
            <a:ext cx="744305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Experimentos de etiquetado / taxonomías especulativas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28700" y="6684902"/>
            <a:ext cx="16230600" cy="3294199"/>
          </a:xfrm>
          <a:custGeom>
            <a:avLst/>
            <a:gdLst/>
            <a:ahLst/>
            <a:cxnLst/>
            <a:rect l="l" t="t" r="r" b="b"/>
            <a:pathLst>
              <a:path w="16230600" h="3294199">
                <a:moveTo>
                  <a:pt x="0" y="0"/>
                </a:moveTo>
                <a:lnTo>
                  <a:pt x="16230600" y="0"/>
                </a:lnTo>
                <a:lnTo>
                  <a:pt x="16230600" y="3294200"/>
                </a:lnTo>
                <a:lnTo>
                  <a:pt x="0" y="3294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15389" b="-341547"/>
            </a:stretch>
          </a:blipFill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grpSp>
        <p:nvGrpSpPr>
          <p:cNvPr id="3" name="Group 3"/>
          <p:cNvGrpSpPr/>
          <p:nvPr/>
        </p:nvGrpSpPr>
        <p:grpSpPr>
          <a:xfrm>
            <a:off x="555021" y="2112237"/>
            <a:ext cx="9058327" cy="7280039"/>
            <a:chOff x="0" y="0"/>
            <a:chExt cx="12077769" cy="9706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339" r="3339"/>
            <a:stretch>
              <a:fillRect/>
            </a:stretch>
          </p:blipFill>
          <p:spPr>
            <a:xfrm>
              <a:off x="0" y="0"/>
              <a:ext cx="12077769" cy="9706718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3824906" y="7734032"/>
            <a:ext cx="3434394" cy="1879550"/>
          </a:xfrm>
          <a:custGeom>
            <a:avLst/>
            <a:gdLst/>
            <a:ahLst/>
            <a:cxnLst/>
            <a:rect l="l" t="t" r="r" b="b"/>
            <a:pathLst>
              <a:path w="3434394" h="1879550">
                <a:moveTo>
                  <a:pt x="0" y="0"/>
                </a:moveTo>
                <a:lnTo>
                  <a:pt x="3434394" y="0"/>
                </a:lnTo>
                <a:lnTo>
                  <a:pt x="3434394" y="1879550"/>
                </a:lnTo>
                <a:lnTo>
                  <a:pt x="0" y="1879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Freeform 6"/>
          <p:cNvSpPr/>
          <p:nvPr/>
        </p:nvSpPr>
        <p:spPr>
          <a:xfrm>
            <a:off x="9963997" y="2497515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7" name="Freeform 7"/>
          <p:cNvSpPr/>
          <p:nvPr/>
        </p:nvSpPr>
        <p:spPr>
          <a:xfrm>
            <a:off x="9963997" y="3309143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8" name="Freeform 8"/>
          <p:cNvSpPr/>
          <p:nvPr/>
        </p:nvSpPr>
        <p:spPr>
          <a:xfrm>
            <a:off x="9963997" y="4122772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9" name="TextBox 9"/>
          <p:cNvSpPr txBox="1"/>
          <p:nvPr/>
        </p:nvSpPr>
        <p:spPr>
          <a:xfrm>
            <a:off x="577673" y="874804"/>
            <a:ext cx="9700649" cy="730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7"/>
              </a:lnSpc>
              <a:spcBef>
                <a:spcPct val="0"/>
              </a:spcBef>
            </a:pPr>
            <a:r>
              <a:rPr lang="en-US" sz="5517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CÓMO ORDENÉ (SERIES)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25/32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02897" y="3422270"/>
            <a:ext cx="624207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Series por efecto: nervios, sueño, limpieza…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02897" y="2610642"/>
            <a:ext cx="624207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Series por forma: hoja / raíz / polvo / mezcla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02897" y="4235899"/>
            <a:ext cx="655640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Series por técnica: infusión / baño / sahumerio</a:t>
            </a:r>
          </a:p>
        </p:txBody>
      </p:sp>
      <p:sp>
        <p:nvSpPr>
          <p:cNvPr id="14" name="Freeform 14"/>
          <p:cNvSpPr/>
          <p:nvPr/>
        </p:nvSpPr>
        <p:spPr>
          <a:xfrm>
            <a:off x="9963997" y="4936401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5" name="TextBox 15"/>
          <p:cNvSpPr txBox="1"/>
          <p:nvPr/>
        </p:nvSpPr>
        <p:spPr>
          <a:xfrm>
            <a:off x="10702897" y="5049528"/>
            <a:ext cx="655640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Series por mezcla: composiciones recurrentes</a:t>
            </a:r>
          </a:p>
        </p:txBody>
      </p:sp>
      <p:sp>
        <p:nvSpPr>
          <p:cNvPr id="16" name="Freeform 16"/>
          <p:cNvSpPr/>
          <p:nvPr/>
        </p:nvSpPr>
        <p:spPr>
          <a:xfrm>
            <a:off x="9963997" y="5750030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7" name="TextBox 17"/>
          <p:cNvSpPr txBox="1"/>
          <p:nvPr/>
        </p:nvSpPr>
        <p:spPr>
          <a:xfrm>
            <a:off x="10702897" y="5863157"/>
            <a:ext cx="6752607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Nomenclatura mínima para comparar sin reducir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577673" y="3049878"/>
          <a:ext cx="10520871" cy="1409700"/>
        </p:xfrm>
        <a:graphic>
          <a:graphicData uri="http://schemas.openxmlformats.org/drawingml/2006/table">
            <a:tbl>
              <a:tblPr/>
              <a:tblGrid>
                <a:gridCol w="4033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7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9700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1) Seguir el fragmento como actor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Qué habilita, qué bloquea, qué desplaza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26/32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7673" y="874804"/>
            <a:ext cx="9700649" cy="1426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7"/>
              </a:lnSpc>
              <a:spcBef>
                <a:spcPct val="0"/>
              </a:spcBef>
            </a:pPr>
            <a:r>
              <a:rPr lang="en-US" sz="5517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TRES COMPROMISOS FRAGMENTOGRÁFICOS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577673" y="5449239"/>
          <a:ext cx="10520871" cy="1409700"/>
        </p:xfrm>
        <a:graphic>
          <a:graphicData uri="http://schemas.openxmlformats.org/drawingml/2006/table">
            <a:tbl>
              <a:tblPr/>
              <a:tblGrid>
                <a:gridCol w="4033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7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9700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2) No cerrar demasiado pronto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Permitir multiplicidad y cambio de estado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577673" y="7848600"/>
          <a:ext cx="10520871" cy="1409700"/>
        </p:xfrm>
        <a:graphic>
          <a:graphicData uri="http://schemas.openxmlformats.org/drawingml/2006/table">
            <a:tbl>
              <a:tblPr/>
              <a:tblGrid>
                <a:gridCol w="4033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7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9700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3) Hacer visible el trabajo clasificatorio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Etiquetas, mezclas, taxonomías + sensorio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Freeform 7"/>
          <p:cNvSpPr/>
          <p:nvPr/>
        </p:nvSpPr>
        <p:spPr>
          <a:xfrm>
            <a:off x="13765688" y="8057768"/>
            <a:ext cx="3493612" cy="1200532"/>
          </a:xfrm>
          <a:custGeom>
            <a:avLst/>
            <a:gdLst/>
            <a:ahLst/>
            <a:cxnLst/>
            <a:rect l="l" t="t" r="r" b="b"/>
            <a:pathLst>
              <a:path w="3493612" h="1200532">
                <a:moveTo>
                  <a:pt x="0" y="0"/>
                </a:moveTo>
                <a:lnTo>
                  <a:pt x="3493612" y="0"/>
                </a:lnTo>
                <a:lnTo>
                  <a:pt x="3493612" y="1200532"/>
                </a:lnTo>
                <a:lnTo>
                  <a:pt x="0" y="1200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grpSp>
        <p:nvGrpSpPr>
          <p:cNvPr id="3" name="Group 3"/>
          <p:cNvGrpSpPr/>
          <p:nvPr/>
        </p:nvGrpSpPr>
        <p:grpSpPr>
          <a:xfrm>
            <a:off x="555021" y="2658267"/>
            <a:ext cx="9535230" cy="6734009"/>
            <a:chOff x="0" y="0"/>
            <a:chExt cx="12713640" cy="897867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980" r="3980"/>
            <a:stretch>
              <a:fillRect/>
            </a:stretch>
          </p:blipFill>
          <p:spPr>
            <a:xfrm>
              <a:off x="0" y="0"/>
              <a:ext cx="12713640" cy="8978678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3824906" y="7734032"/>
            <a:ext cx="3434394" cy="1879550"/>
          </a:xfrm>
          <a:custGeom>
            <a:avLst/>
            <a:gdLst/>
            <a:ahLst/>
            <a:cxnLst/>
            <a:rect l="l" t="t" r="r" b="b"/>
            <a:pathLst>
              <a:path w="3434394" h="1879550">
                <a:moveTo>
                  <a:pt x="0" y="0"/>
                </a:moveTo>
                <a:lnTo>
                  <a:pt x="3434394" y="0"/>
                </a:lnTo>
                <a:lnTo>
                  <a:pt x="3434394" y="1879550"/>
                </a:lnTo>
                <a:lnTo>
                  <a:pt x="0" y="1879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Freeform 6"/>
          <p:cNvSpPr/>
          <p:nvPr/>
        </p:nvSpPr>
        <p:spPr>
          <a:xfrm>
            <a:off x="10410865" y="2497515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3" y="0"/>
                </a:lnTo>
                <a:lnTo>
                  <a:pt x="624693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7" name="Freeform 7"/>
          <p:cNvSpPr/>
          <p:nvPr/>
        </p:nvSpPr>
        <p:spPr>
          <a:xfrm>
            <a:off x="10410865" y="3309143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3" y="0"/>
                </a:lnTo>
                <a:lnTo>
                  <a:pt x="624693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8" name="Freeform 8"/>
          <p:cNvSpPr/>
          <p:nvPr/>
        </p:nvSpPr>
        <p:spPr>
          <a:xfrm>
            <a:off x="10410865" y="4132297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3" y="0"/>
                </a:lnTo>
                <a:lnTo>
                  <a:pt x="624693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9" name="TextBox 9"/>
          <p:cNvSpPr txBox="1"/>
          <p:nvPr/>
        </p:nvSpPr>
        <p:spPr>
          <a:xfrm>
            <a:off x="577673" y="874804"/>
            <a:ext cx="11765318" cy="1426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7"/>
              </a:lnSpc>
              <a:spcBef>
                <a:spcPct val="0"/>
              </a:spcBef>
            </a:pPr>
            <a:r>
              <a:rPr lang="en-US" sz="5517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“SIX SPECIMENS” COMO LABORATORIO DE FORMA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27/32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49766" y="3422270"/>
            <a:ext cx="631063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Seis plantas como “specimens fragmentográficos”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49766" y="2610642"/>
            <a:ext cx="53742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No es catálogo: es laboratorio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49766" y="4235899"/>
            <a:ext cx="5736348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Cuatro entradas de lectura que conviven y se tensionan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577673" y="2828300"/>
          <a:ext cx="11589427" cy="1057275"/>
        </p:xfrm>
        <a:graphic>
          <a:graphicData uri="http://schemas.openxmlformats.org/drawingml/2006/table">
            <a:tbl>
              <a:tblPr/>
              <a:tblGrid>
                <a:gridCol w="4032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7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7275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Estado ontológico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¿Cómo existe? (hoja / flor / polvo / mezcla / objeto)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28/32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7673" y="874804"/>
            <a:ext cx="9700649" cy="1426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7"/>
              </a:lnSpc>
              <a:spcBef>
                <a:spcPct val="0"/>
              </a:spcBef>
            </a:pPr>
            <a:r>
              <a:rPr lang="en-US" sz="5517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TRES COMPROMISOS FRAGMENTOGRÁFICOS</a:t>
            </a:r>
          </a:p>
        </p:txBody>
      </p:sp>
      <p:sp>
        <p:nvSpPr>
          <p:cNvPr id="5" name="Freeform 5"/>
          <p:cNvSpPr/>
          <p:nvPr/>
        </p:nvSpPr>
        <p:spPr>
          <a:xfrm>
            <a:off x="13765688" y="7879761"/>
            <a:ext cx="3493612" cy="1200532"/>
          </a:xfrm>
          <a:custGeom>
            <a:avLst/>
            <a:gdLst/>
            <a:ahLst/>
            <a:cxnLst/>
            <a:rect l="l" t="t" r="r" b="b"/>
            <a:pathLst>
              <a:path w="3493612" h="1200532">
                <a:moveTo>
                  <a:pt x="0" y="0"/>
                </a:moveTo>
                <a:lnTo>
                  <a:pt x="3493612" y="0"/>
                </a:lnTo>
                <a:lnTo>
                  <a:pt x="3493612" y="1200532"/>
                </a:lnTo>
                <a:lnTo>
                  <a:pt x="0" y="1200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577673" y="4363622"/>
          <a:ext cx="11589427" cy="1409700"/>
        </p:xfrm>
        <a:graphic>
          <a:graphicData uri="http://schemas.openxmlformats.org/drawingml/2006/table">
            <a:tbl>
              <a:tblPr/>
              <a:tblGrid>
                <a:gridCol w="4032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7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9700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Fuerza afectiva / relacional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¿Qué hace? ¿Qué relaciones activa? ¿Qué cuidado organiza?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577673" y="6251368"/>
          <a:ext cx="11589427" cy="1295400"/>
        </p:xfrm>
        <a:graphic>
          <a:graphicData uri="http://schemas.openxmlformats.org/drawingml/2006/table">
            <a:tbl>
              <a:tblPr/>
              <a:tblGrid>
                <a:gridCol w="4032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7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Resonancia material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Sensorio: olor, textura, color, intensidad, persistencia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577673" y="8023018"/>
          <a:ext cx="11589427" cy="1057275"/>
        </p:xfrm>
        <a:graphic>
          <a:graphicData uri="http://schemas.openxmlformats.org/drawingml/2006/table">
            <a:tbl>
              <a:tblPr/>
              <a:tblGrid>
                <a:gridCol w="4032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7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7275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Orden especulativo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Etiqueta inventiva: memorable, no “definitiva”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0611" y="2104230"/>
            <a:ext cx="7608919" cy="7516591"/>
          </a:xfrm>
          <a:custGeom>
            <a:avLst/>
            <a:gdLst/>
            <a:ahLst/>
            <a:cxnLst/>
            <a:rect l="l" t="t" r="r" b="b"/>
            <a:pathLst>
              <a:path w="7608919" h="7516591">
                <a:moveTo>
                  <a:pt x="0" y="0"/>
                </a:moveTo>
                <a:lnTo>
                  <a:pt x="7608919" y="0"/>
                </a:lnTo>
                <a:lnTo>
                  <a:pt x="7608919" y="7516590"/>
                </a:lnTo>
                <a:lnTo>
                  <a:pt x="0" y="7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910" t="-1873" r="-24916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TextBox 3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29/32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0611" y="808340"/>
            <a:ext cx="10618184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47"/>
              </a:lnSpc>
            </a:pPr>
            <a:r>
              <a:rPr lang="en-US" sz="6623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SPECIMEN 1: PASSIFLORA</a:t>
            </a:r>
          </a:p>
        </p:txBody>
      </p:sp>
      <p:sp>
        <p:nvSpPr>
          <p:cNvPr id="5" name="Freeform 5"/>
          <p:cNvSpPr/>
          <p:nvPr/>
        </p:nvSpPr>
        <p:spPr>
          <a:xfrm>
            <a:off x="9105900" y="2819416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TextBox 6"/>
          <p:cNvSpPr txBox="1"/>
          <p:nvPr/>
        </p:nvSpPr>
        <p:spPr>
          <a:xfrm>
            <a:off x="9844801" y="2932543"/>
            <a:ext cx="730825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Estado: hoja/flor seca; mezcla; promesa de infusión</a:t>
            </a:r>
          </a:p>
        </p:txBody>
      </p:sp>
      <p:sp>
        <p:nvSpPr>
          <p:cNvPr id="7" name="Freeform 7"/>
          <p:cNvSpPr/>
          <p:nvPr/>
        </p:nvSpPr>
        <p:spPr>
          <a:xfrm>
            <a:off x="9105900" y="3756450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8"/>
                </a:lnTo>
                <a:lnTo>
                  <a:pt x="0" y="623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8" name="TextBox 8"/>
          <p:cNvSpPr txBox="1"/>
          <p:nvPr/>
        </p:nvSpPr>
        <p:spPr>
          <a:xfrm>
            <a:off x="9844801" y="3869577"/>
            <a:ext cx="716478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Fuerza: calma, sueño, “nervios” (rutinas del cuerpo)</a:t>
            </a:r>
          </a:p>
        </p:txBody>
      </p:sp>
      <p:sp>
        <p:nvSpPr>
          <p:cNvPr id="9" name="Freeform 9"/>
          <p:cNvSpPr/>
          <p:nvPr/>
        </p:nvSpPr>
        <p:spPr>
          <a:xfrm>
            <a:off x="9105900" y="4693903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0" name="TextBox 10"/>
          <p:cNvSpPr txBox="1"/>
          <p:nvPr/>
        </p:nvSpPr>
        <p:spPr>
          <a:xfrm>
            <a:off x="9844801" y="4807030"/>
            <a:ext cx="627955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Resonancia: aroma, fragilidad, sabor</a:t>
            </a:r>
          </a:p>
        </p:txBody>
      </p:sp>
      <p:sp>
        <p:nvSpPr>
          <p:cNvPr id="11" name="Freeform 11"/>
          <p:cNvSpPr/>
          <p:nvPr/>
        </p:nvSpPr>
        <p:spPr>
          <a:xfrm>
            <a:off x="9105900" y="5631357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2" name="TextBox 12"/>
          <p:cNvSpPr txBox="1"/>
          <p:nvPr/>
        </p:nvSpPr>
        <p:spPr>
          <a:xfrm>
            <a:off x="9844801" y="5744484"/>
            <a:ext cx="6279555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Orden especulativo: </a:t>
            </a:r>
          </a:p>
          <a:p>
            <a:pPr algn="l">
              <a:lnSpc>
                <a:spcPts val="3219"/>
              </a:lnSpc>
            </a:pPr>
            <a:r>
              <a:rPr lang="en-US" sz="2299" i="1">
                <a:solidFill>
                  <a:srgbClr val="000000"/>
                </a:solidFill>
                <a:latin typeface="Garet Italics"/>
                <a:ea typeface="Garet Italics"/>
                <a:cs typeface="Garet Italics"/>
                <a:sym typeface="Garet Italics"/>
              </a:rPr>
              <a:t>Subfamilia Serenifoliae</a:t>
            </a:r>
          </a:p>
          <a:p>
            <a:pPr algn="l">
              <a:lnSpc>
                <a:spcPts val="3219"/>
              </a:lnSpc>
            </a:pPr>
            <a:r>
              <a:rPr lang="en-US" sz="2299" i="1">
                <a:solidFill>
                  <a:srgbClr val="000000"/>
                </a:solidFill>
                <a:latin typeface="Garet Italics"/>
                <a:ea typeface="Garet Italics"/>
                <a:cs typeface="Garet Italics"/>
                <a:sym typeface="Garet Italics"/>
              </a:rPr>
              <a:t>Descripción: Calmantes de los nervios y circuladores de un sueño suave.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02791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TextBox 3"/>
          <p:cNvSpPr txBox="1"/>
          <p:nvPr/>
        </p:nvSpPr>
        <p:spPr>
          <a:xfrm>
            <a:off x="5590485" y="8776326"/>
            <a:ext cx="6408394" cy="58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5"/>
              </a:lnSpc>
            </a:pPr>
            <a:r>
              <a:rPr lang="en-US" sz="5263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CASI MEDIA NOCHE</a:t>
            </a:r>
          </a:p>
        </p:txBody>
      </p:sp>
      <p:sp>
        <p:nvSpPr>
          <p:cNvPr id="4" name="Freeform 4"/>
          <p:cNvSpPr/>
          <p:nvPr/>
        </p:nvSpPr>
        <p:spPr>
          <a:xfrm>
            <a:off x="14958055" y="622935"/>
            <a:ext cx="2611028" cy="1428944"/>
          </a:xfrm>
          <a:custGeom>
            <a:avLst/>
            <a:gdLst/>
            <a:ahLst/>
            <a:cxnLst/>
            <a:rect l="l" t="t" r="r" b="b"/>
            <a:pathLst>
              <a:path w="2611028" h="1428944">
                <a:moveTo>
                  <a:pt x="0" y="0"/>
                </a:moveTo>
                <a:lnTo>
                  <a:pt x="2611028" y="0"/>
                </a:lnTo>
                <a:lnTo>
                  <a:pt x="2611028" y="1428944"/>
                </a:lnTo>
                <a:lnTo>
                  <a:pt x="0" y="1428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2819416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Freeform 3"/>
          <p:cNvSpPr/>
          <p:nvPr/>
        </p:nvSpPr>
        <p:spPr>
          <a:xfrm>
            <a:off x="9105900" y="3756450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8"/>
                </a:lnTo>
                <a:lnTo>
                  <a:pt x="0" y="623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4" name="Freeform 4"/>
          <p:cNvSpPr/>
          <p:nvPr/>
        </p:nvSpPr>
        <p:spPr>
          <a:xfrm>
            <a:off x="9105900" y="4693903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5" name="Freeform 5"/>
          <p:cNvSpPr/>
          <p:nvPr/>
        </p:nvSpPr>
        <p:spPr>
          <a:xfrm>
            <a:off x="9105900" y="5631357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TextBox 6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30/32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0611" y="808340"/>
            <a:ext cx="10618184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47"/>
              </a:lnSpc>
            </a:pPr>
            <a:r>
              <a:rPr lang="en-US" sz="6623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SPECIMEN 2: RUDA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44801" y="2932543"/>
            <a:ext cx="741449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Estado: ramas con flores amarillas; baños; sahumerio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44801" y="3869577"/>
            <a:ext cx="7285496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Fuerza: protección/limpieza; borde cuerpo–entorno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44801" y="4807030"/>
            <a:ext cx="7285496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Resonancia: olor fuerte; persistencia (deja rastro)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44801" y="5744484"/>
            <a:ext cx="6279555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Orden especulativo: </a:t>
            </a:r>
          </a:p>
          <a:p>
            <a:pPr algn="l">
              <a:lnSpc>
                <a:spcPts val="3219"/>
              </a:lnSpc>
            </a:pPr>
            <a:r>
              <a:rPr lang="en-US" sz="2299" i="1">
                <a:solidFill>
                  <a:srgbClr val="000000"/>
                </a:solidFill>
                <a:latin typeface="Garet Italics"/>
                <a:ea typeface="Garet Italics"/>
                <a:cs typeface="Garet Italics"/>
                <a:sym typeface="Garet Italics"/>
              </a:rPr>
              <a:t>Subfamilia Purificatoriae</a:t>
            </a:r>
          </a:p>
          <a:p>
            <a:pPr algn="l">
              <a:lnSpc>
                <a:spcPts val="3219"/>
              </a:lnSpc>
            </a:pPr>
            <a:r>
              <a:rPr lang="en-US" sz="2299" i="1">
                <a:solidFill>
                  <a:srgbClr val="000000"/>
                </a:solidFill>
                <a:latin typeface="Garet Italics"/>
                <a:ea typeface="Garet Italics"/>
                <a:cs typeface="Garet Italics"/>
                <a:sym typeface="Garet Italics"/>
              </a:rPr>
              <a:t>Descripción: Agentes de limpieza, purga y desbloqueo ritual.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60611" y="2127370"/>
            <a:ext cx="7608919" cy="7493451"/>
          </a:xfrm>
          <a:custGeom>
            <a:avLst/>
            <a:gdLst/>
            <a:ahLst/>
            <a:cxnLst/>
            <a:rect l="l" t="t" r="r" b="b"/>
            <a:pathLst>
              <a:path w="7608919" h="7493451">
                <a:moveTo>
                  <a:pt x="0" y="0"/>
                </a:moveTo>
                <a:lnTo>
                  <a:pt x="7608919" y="0"/>
                </a:lnTo>
                <a:lnTo>
                  <a:pt x="7608919" y="7493450"/>
                </a:lnTo>
                <a:lnTo>
                  <a:pt x="0" y="7493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91" r="-34520"/>
            </a:stretch>
          </a:blipFill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2819416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Freeform 3"/>
          <p:cNvSpPr/>
          <p:nvPr/>
        </p:nvSpPr>
        <p:spPr>
          <a:xfrm>
            <a:off x="9105900" y="3756450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8"/>
                </a:lnTo>
                <a:lnTo>
                  <a:pt x="0" y="623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4" name="Freeform 4"/>
          <p:cNvSpPr/>
          <p:nvPr/>
        </p:nvSpPr>
        <p:spPr>
          <a:xfrm>
            <a:off x="9105900" y="4693903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5" name="Freeform 5"/>
          <p:cNvSpPr/>
          <p:nvPr/>
        </p:nvSpPr>
        <p:spPr>
          <a:xfrm>
            <a:off x="9105900" y="5631357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TextBox 6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31/32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0611" y="808340"/>
            <a:ext cx="13938148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47"/>
              </a:lnSpc>
            </a:pPr>
            <a:r>
              <a:rPr lang="en-US" sz="6623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SPECIMEN 3: PEPINILLOS / LUFFA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44801" y="2932543"/>
            <a:ext cx="741449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Estado: “casi-cosa” (objeto) → reordena clasificación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44801" y="3869577"/>
            <a:ext cx="7285496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Fuerza: abrir/cerrar · limpiar · arrastrar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80299" y="4725035"/>
            <a:ext cx="741449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Resonancia: aspereza, forma, dureza (evidencia material fuerte)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44801" y="5744484"/>
            <a:ext cx="6279555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Orden especulativo: </a:t>
            </a:r>
          </a:p>
          <a:p>
            <a:pPr algn="l">
              <a:lnSpc>
                <a:spcPts val="3219"/>
              </a:lnSpc>
            </a:pPr>
            <a:r>
              <a:rPr lang="en-US" sz="2299" i="1">
                <a:solidFill>
                  <a:srgbClr val="000000"/>
                </a:solidFill>
                <a:latin typeface="Garet Italics"/>
                <a:ea typeface="Garet Italics"/>
                <a:cs typeface="Garet Italics"/>
                <a:sym typeface="Garet Italics"/>
              </a:rPr>
              <a:t>Pods &amp; Shells</a:t>
            </a:r>
          </a:p>
          <a:p>
            <a:pPr algn="l">
              <a:lnSpc>
                <a:spcPts val="3219"/>
              </a:lnSpc>
            </a:pPr>
            <a:r>
              <a:rPr lang="en-US" sz="2299" i="1">
                <a:solidFill>
                  <a:srgbClr val="000000"/>
                </a:solidFill>
                <a:latin typeface="Garet Italics"/>
                <a:ea typeface="Garet Italics"/>
                <a:cs typeface="Garet Italics"/>
                <a:sym typeface="Garet Italics"/>
              </a:rPr>
              <a:t>Descripción: Cáscaras secas, cápsulas o formas comprimidas.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60611" y="2138553"/>
            <a:ext cx="7608919" cy="7482267"/>
          </a:xfrm>
          <a:custGeom>
            <a:avLst/>
            <a:gdLst/>
            <a:ahLst/>
            <a:cxnLst/>
            <a:rect l="l" t="t" r="r" b="b"/>
            <a:pathLst>
              <a:path w="7608919" h="7482267">
                <a:moveTo>
                  <a:pt x="0" y="0"/>
                </a:moveTo>
                <a:lnTo>
                  <a:pt x="7608919" y="0"/>
                </a:lnTo>
                <a:lnTo>
                  <a:pt x="7608919" y="7482267"/>
                </a:lnTo>
                <a:lnTo>
                  <a:pt x="0" y="7482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795" b="-17795"/>
            </a:stretch>
          </a:blipFill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577673" y="2049569"/>
          <a:ext cx="14313284" cy="2790825"/>
        </p:xfrm>
        <a:graphic>
          <a:graphicData uri="http://schemas.openxmlformats.org/drawingml/2006/table">
            <a:tbl>
              <a:tblPr/>
              <a:tblGrid>
                <a:gridCol w="14313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10536"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Tres aportes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289">
                <a:tc>
                  <a:txBody>
                    <a:bodyPr/>
                    <a:lstStyle/>
                    <a:p>
                      <a:pPr marL="496564" lvl="1" indent="-248282" algn="l">
                        <a:lnSpc>
                          <a:spcPts val="32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Afterlives como problema STS: fragmentos reorganizan evidencia, uso y valor</a:t>
                      </a:r>
                      <a:endParaRPr lang="en-US" sz="1100"/>
                    </a:p>
                    <a:p>
                      <a:pPr marL="496564" lvl="1" indent="-248282" algn="l">
                        <a:lnSpc>
                          <a:spcPts val="3219"/>
                        </a:lnSpc>
                        <a:buFont typeface="Arial"/>
                        <a:buChar char="•"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Clasificación como infraestructura de cuidado: coordina prácticas y gestiona incertidumbre</a:t>
                      </a:r>
                    </a:p>
                    <a:p>
                      <a:pPr marL="496564" lvl="1" indent="-248282" algn="l">
                        <a:lnSpc>
                          <a:spcPts val="3219"/>
                        </a:lnSpc>
                        <a:buFont typeface="Arial"/>
                        <a:buChar char="•"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Fragmentografía como método: reunir sin fijar; nombrar sin dominio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32/32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7673" y="874804"/>
            <a:ext cx="11221984" cy="730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7"/>
              </a:lnSpc>
              <a:spcBef>
                <a:spcPct val="0"/>
              </a:spcBef>
            </a:pPr>
            <a:r>
              <a:rPr lang="en-US" sz="5517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CIERRE: APORTES + PREGUNTAS</a:t>
            </a:r>
          </a:p>
        </p:txBody>
      </p:sp>
      <p:sp>
        <p:nvSpPr>
          <p:cNvPr id="5" name="Freeform 5"/>
          <p:cNvSpPr/>
          <p:nvPr/>
        </p:nvSpPr>
        <p:spPr>
          <a:xfrm>
            <a:off x="13765688" y="8057768"/>
            <a:ext cx="3493612" cy="1200532"/>
          </a:xfrm>
          <a:custGeom>
            <a:avLst/>
            <a:gdLst/>
            <a:ahLst/>
            <a:cxnLst/>
            <a:rect l="l" t="t" r="r" b="b"/>
            <a:pathLst>
              <a:path w="3493612" h="1200532">
                <a:moveTo>
                  <a:pt x="0" y="0"/>
                </a:moveTo>
                <a:lnTo>
                  <a:pt x="3493612" y="0"/>
                </a:lnTo>
                <a:lnTo>
                  <a:pt x="3493612" y="1200532"/>
                </a:lnTo>
                <a:lnTo>
                  <a:pt x="0" y="1200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577673" y="5143500"/>
          <a:ext cx="14313284" cy="2390775"/>
        </p:xfrm>
        <a:graphic>
          <a:graphicData uri="http://schemas.openxmlformats.org/drawingml/2006/table">
            <a:tbl>
              <a:tblPr/>
              <a:tblGrid>
                <a:gridCol w="14313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13114"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Preguntas para discusión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7661">
                <a:tc>
                  <a:txBody>
                    <a:bodyPr/>
                    <a:lstStyle/>
                    <a:p>
                      <a:pPr marL="496564" lvl="1" indent="-248282" algn="l">
                        <a:lnSpc>
                          <a:spcPts val="32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¿Qué cuenta como evidencia cuando el objeto es sensorial, parcial y recombinable?</a:t>
                      </a:r>
                      <a:endParaRPr lang="en-US" sz="1100"/>
                    </a:p>
                    <a:p>
                      <a:pPr marL="496564" lvl="1" indent="-248282" algn="l">
                        <a:lnSpc>
                          <a:spcPts val="3219"/>
                        </a:lnSpc>
                        <a:buFont typeface="Arial"/>
                        <a:buChar char="•"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¿Cómo cambia la etnografía multiespecie si seguimos afterlives y no solo encuentros?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8095" y="6083630"/>
            <a:ext cx="5698628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No reemplaza la etnografía multiespecie: la complementa.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567089"/>
            <a:ext cx="7279037" cy="1509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08"/>
              </a:lnSpc>
              <a:spcBef>
                <a:spcPct val="0"/>
              </a:spcBef>
            </a:pPr>
            <a:r>
              <a:rPr lang="en-US" sz="5808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DE “ENCUENTROS” A AFTERLIVES</a:t>
            </a:r>
          </a:p>
        </p:txBody>
      </p:sp>
      <p:sp>
        <p:nvSpPr>
          <p:cNvPr id="4" name="Freeform 4"/>
          <p:cNvSpPr/>
          <p:nvPr/>
        </p:nvSpPr>
        <p:spPr>
          <a:xfrm rot="-10800000">
            <a:off x="11159450" y="-140976"/>
            <a:ext cx="2611028" cy="4114800"/>
          </a:xfrm>
          <a:custGeom>
            <a:avLst/>
            <a:gdLst/>
            <a:ahLst/>
            <a:cxnLst/>
            <a:rect l="l" t="t" r="r" b="b"/>
            <a:pathLst>
              <a:path w="2611028" h="4114800">
                <a:moveTo>
                  <a:pt x="0" y="0"/>
                </a:moveTo>
                <a:lnTo>
                  <a:pt x="2611028" y="0"/>
                </a:lnTo>
                <a:lnTo>
                  <a:pt x="2611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5" name="TextBox 5"/>
          <p:cNvSpPr txBox="1"/>
          <p:nvPr/>
        </p:nvSpPr>
        <p:spPr>
          <a:xfrm>
            <a:off x="14382445" y="990600"/>
            <a:ext cx="287685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04/32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8095" y="3926199"/>
            <a:ext cx="6204536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Multiespecie (encuentros entre organismos) → Afterlives (regímenes deexistencia).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38095" y="5003301"/>
            <a:ext cx="5481810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Cuando “la especie” deja de ser unidad: resto / trozo / polvo / mezcla.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3973824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9" name="Freeform 9"/>
          <p:cNvSpPr/>
          <p:nvPr/>
        </p:nvSpPr>
        <p:spPr>
          <a:xfrm>
            <a:off x="1028700" y="5050926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0" name="Freeform 10"/>
          <p:cNvSpPr/>
          <p:nvPr/>
        </p:nvSpPr>
        <p:spPr>
          <a:xfrm>
            <a:off x="1028700" y="6131255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1" name="AutoShape 11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12" name="AutoShape 12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1159450" y="-140976"/>
            <a:ext cx="2611028" cy="4114800"/>
          </a:xfrm>
          <a:custGeom>
            <a:avLst/>
            <a:gdLst/>
            <a:ahLst/>
            <a:cxnLst/>
            <a:rect l="l" t="t" r="r" b="b"/>
            <a:pathLst>
              <a:path w="2611028" h="4114800">
                <a:moveTo>
                  <a:pt x="0" y="0"/>
                </a:moveTo>
                <a:lnTo>
                  <a:pt x="2611028" y="0"/>
                </a:lnTo>
                <a:lnTo>
                  <a:pt x="2611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AutoShape 3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4" name="AutoShape 4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5" name="Freeform 5"/>
          <p:cNvSpPr/>
          <p:nvPr/>
        </p:nvSpPr>
        <p:spPr>
          <a:xfrm>
            <a:off x="1007674" y="3287563"/>
            <a:ext cx="2323208" cy="2422109"/>
          </a:xfrm>
          <a:custGeom>
            <a:avLst/>
            <a:gdLst/>
            <a:ahLst/>
            <a:cxnLst/>
            <a:rect l="l" t="t" r="r" b="b"/>
            <a:pathLst>
              <a:path w="2323208" h="2422109">
                <a:moveTo>
                  <a:pt x="0" y="0"/>
                </a:moveTo>
                <a:lnTo>
                  <a:pt x="2323208" y="0"/>
                </a:lnTo>
                <a:lnTo>
                  <a:pt x="2323208" y="2422109"/>
                </a:lnTo>
                <a:lnTo>
                  <a:pt x="0" y="2422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352" r="-127081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Freeform 6"/>
          <p:cNvSpPr/>
          <p:nvPr/>
        </p:nvSpPr>
        <p:spPr>
          <a:xfrm>
            <a:off x="950033" y="6005445"/>
            <a:ext cx="2438491" cy="2410781"/>
          </a:xfrm>
          <a:custGeom>
            <a:avLst/>
            <a:gdLst/>
            <a:ahLst/>
            <a:cxnLst/>
            <a:rect l="l" t="t" r="r" b="b"/>
            <a:pathLst>
              <a:path w="2438491" h="2410781">
                <a:moveTo>
                  <a:pt x="0" y="0"/>
                </a:moveTo>
                <a:lnTo>
                  <a:pt x="2438491" y="0"/>
                </a:lnTo>
                <a:lnTo>
                  <a:pt x="2438491" y="2410781"/>
                </a:lnTo>
                <a:lnTo>
                  <a:pt x="0" y="24107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9743" t="-7494" r="-6181" b="-558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7" name="TextBox 7"/>
          <p:cNvSpPr txBox="1"/>
          <p:nvPr/>
        </p:nvSpPr>
        <p:spPr>
          <a:xfrm>
            <a:off x="10411509" y="5255647"/>
            <a:ext cx="6717937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spc="-197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Pregunta que queda: </a:t>
            </a:r>
            <a:r>
              <a:rPr lang="en-US" sz="2499" spc="-19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¿qué pasa cuando el objeto es lo que circula después del organismo?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567089"/>
            <a:ext cx="7279037" cy="1509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08"/>
              </a:lnSpc>
              <a:spcBef>
                <a:spcPct val="0"/>
              </a:spcBef>
            </a:pPr>
            <a:r>
              <a:rPr lang="en-US" sz="5808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¿CÓMO LLEGUÉ AQUÍ?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82445" y="990600"/>
            <a:ext cx="287685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05/32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60346" y="3947755"/>
            <a:ext cx="516316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 spc="-18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Medellín: </a:t>
            </a: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humanos–ratas (orden urbano, vigilancia, tolerancia/expulsión)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60346" y="6592345"/>
            <a:ext cx="5163169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 spc="-18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Berlín: </a:t>
            </a: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encuentros  parciales (casi-encuentros) mediadas por infraestructura.</a:t>
            </a:r>
          </a:p>
        </p:txBody>
      </p:sp>
      <p:sp>
        <p:nvSpPr>
          <p:cNvPr id="12" name="AutoShape 12"/>
          <p:cNvSpPr/>
          <p:nvPr/>
        </p:nvSpPr>
        <p:spPr>
          <a:xfrm>
            <a:off x="9378380" y="3287563"/>
            <a:ext cx="0" cy="51286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3" name="AutoShape 3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4" name="AutoShape 4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5" name="AutoShape 5"/>
          <p:cNvSpPr/>
          <p:nvPr/>
        </p:nvSpPr>
        <p:spPr>
          <a:xfrm flipV="1">
            <a:off x="7391631" y="5731557"/>
            <a:ext cx="868648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6" name="Freeform 6"/>
          <p:cNvSpPr/>
          <p:nvPr/>
        </p:nvSpPr>
        <p:spPr>
          <a:xfrm>
            <a:off x="1028700" y="791807"/>
            <a:ext cx="5439963" cy="7490177"/>
          </a:xfrm>
          <a:custGeom>
            <a:avLst/>
            <a:gdLst/>
            <a:ahLst/>
            <a:cxnLst/>
            <a:rect l="l" t="t" r="r" b="b"/>
            <a:pathLst>
              <a:path w="5439963" h="7490177">
                <a:moveTo>
                  <a:pt x="0" y="0"/>
                </a:moveTo>
                <a:lnTo>
                  <a:pt x="5439963" y="0"/>
                </a:lnTo>
                <a:lnTo>
                  <a:pt x="5439963" y="7490177"/>
                </a:lnTo>
                <a:lnTo>
                  <a:pt x="0" y="7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33" r="-1633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7" name="TextBox 7"/>
          <p:cNvSpPr txBox="1"/>
          <p:nvPr/>
        </p:nvSpPr>
        <p:spPr>
          <a:xfrm>
            <a:off x="7391631" y="1172412"/>
            <a:ext cx="5602671" cy="1509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08"/>
              </a:lnSpc>
              <a:spcBef>
                <a:spcPct val="0"/>
              </a:spcBef>
            </a:pPr>
            <a:r>
              <a:rPr lang="en-US" sz="5808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PREGUNTA DETONANTE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06/32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91631" y="3178965"/>
            <a:ext cx="8686480" cy="224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08"/>
              </a:lnSpc>
              <a:spcBef>
                <a:spcPct val="0"/>
              </a:spcBef>
            </a:pPr>
            <a:r>
              <a:rPr lang="en-US" sz="5808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¿Qué pasa cuando “la especie” aparece como fragmento?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91631" y="5955394"/>
            <a:ext cx="9867669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¿Qué ocurre con lo que queda de una planta/animal/cuerpo cuando ya no es “eso” —sino hojas, polvo, fibras, mezclas?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6925385" y="791807"/>
            <a:ext cx="0" cy="749017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8095" y="6483680"/>
            <a:ext cx="6496033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También circulan, se recombinan, se clasifican; adquieren capacidades de afectar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567089"/>
            <a:ext cx="7279037" cy="224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08"/>
              </a:lnSpc>
              <a:spcBef>
                <a:spcPct val="0"/>
              </a:spcBef>
            </a:pPr>
            <a:r>
              <a:rPr lang="en-US" sz="5808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TESIS 1: FRAGMENTACIÓN = REDISTRIBUCIÓN</a:t>
            </a:r>
          </a:p>
        </p:txBody>
      </p:sp>
      <p:sp>
        <p:nvSpPr>
          <p:cNvPr id="4" name="Freeform 4"/>
          <p:cNvSpPr/>
          <p:nvPr/>
        </p:nvSpPr>
        <p:spPr>
          <a:xfrm rot="-10800000">
            <a:off x="11159450" y="-140976"/>
            <a:ext cx="2611028" cy="4114800"/>
          </a:xfrm>
          <a:custGeom>
            <a:avLst/>
            <a:gdLst/>
            <a:ahLst/>
            <a:cxnLst/>
            <a:rect l="l" t="t" r="r" b="b"/>
            <a:pathLst>
              <a:path w="2611028" h="4114800">
                <a:moveTo>
                  <a:pt x="0" y="0"/>
                </a:moveTo>
                <a:lnTo>
                  <a:pt x="2611028" y="0"/>
                </a:lnTo>
                <a:lnTo>
                  <a:pt x="2611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5" name="TextBox 5"/>
          <p:cNvSpPr txBox="1"/>
          <p:nvPr/>
        </p:nvSpPr>
        <p:spPr>
          <a:xfrm>
            <a:off x="14382445" y="990600"/>
            <a:ext cx="287685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07/32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8095" y="4487001"/>
            <a:ext cx="6204536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No es solo pérdida o degradación.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38095" y="5544101"/>
            <a:ext cx="649603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Las formas no desaparecen: se redistribuyen.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4373874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9" name="Freeform 9"/>
          <p:cNvSpPr/>
          <p:nvPr/>
        </p:nvSpPr>
        <p:spPr>
          <a:xfrm>
            <a:off x="1028700" y="5450976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0" name="Freeform 10"/>
          <p:cNvSpPr/>
          <p:nvPr/>
        </p:nvSpPr>
        <p:spPr>
          <a:xfrm>
            <a:off x="1028700" y="6531305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1" name="AutoShape 11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12" name="AutoShape 12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13" name="Freeform 13"/>
          <p:cNvSpPr/>
          <p:nvPr/>
        </p:nvSpPr>
        <p:spPr>
          <a:xfrm>
            <a:off x="1028700" y="7611634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2" y="0"/>
                </a:lnTo>
                <a:lnTo>
                  <a:pt x="624692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14" name="TextBox 14"/>
          <p:cNvSpPr txBox="1"/>
          <p:nvPr/>
        </p:nvSpPr>
        <p:spPr>
          <a:xfrm>
            <a:off x="1938095" y="7564009"/>
            <a:ext cx="6204536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8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Ellas se enganchan con técnicas, economías, rituales, cuidados y controversias.</a:t>
            </a:r>
          </a:p>
        </p:txBody>
      </p:sp>
      <p:sp>
        <p:nvSpPr>
          <p:cNvPr id="15" name="AutoShape 15"/>
          <p:cNvSpPr/>
          <p:nvPr/>
        </p:nvSpPr>
        <p:spPr>
          <a:xfrm>
            <a:off x="9378380" y="3287563"/>
            <a:ext cx="0" cy="51286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O"/>
          </a:p>
        </p:txBody>
      </p:sp>
      <p:sp>
        <p:nvSpPr>
          <p:cNvPr id="16" name="TextBox 16"/>
          <p:cNvSpPr txBox="1"/>
          <p:nvPr/>
        </p:nvSpPr>
        <p:spPr>
          <a:xfrm>
            <a:off x="10541363" y="5335022"/>
            <a:ext cx="5861479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 spc="-213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Tomar en serio el fragmento como actor material-semiótico.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grpSp>
        <p:nvGrpSpPr>
          <p:cNvPr id="3" name="Group 3"/>
          <p:cNvGrpSpPr/>
          <p:nvPr/>
        </p:nvGrpSpPr>
        <p:grpSpPr>
          <a:xfrm>
            <a:off x="555021" y="673418"/>
            <a:ext cx="6511104" cy="8940165"/>
            <a:chOff x="0" y="0"/>
            <a:chExt cx="8681472" cy="1192022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2688" r="22688"/>
            <a:stretch>
              <a:fillRect/>
            </a:stretch>
          </p:blipFill>
          <p:spPr>
            <a:xfrm>
              <a:off x="0" y="0"/>
              <a:ext cx="8681472" cy="1192022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3824906" y="7734032"/>
            <a:ext cx="3434394" cy="1879550"/>
          </a:xfrm>
          <a:custGeom>
            <a:avLst/>
            <a:gdLst/>
            <a:ahLst/>
            <a:cxnLst/>
            <a:rect l="l" t="t" r="r" b="b"/>
            <a:pathLst>
              <a:path w="3434394" h="1879550">
                <a:moveTo>
                  <a:pt x="0" y="0"/>
                </a:moveTo>
                <a:lnTo>
                  <a:pt x="3434394" y="0"/>
                </a:lnTo>
                <a:lnTo>
                  <a:pt x="3434394" y="1879550"/>
                </a:lnTo>
                <a:lnTo>
                  <a:pt x="0" y="1879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Freeform 6"/>
          <p:cNvSpPr/>
          <p:nvPr/>
        </p:nvSpPr>
        <p:spPr>
          <a:xfrm>
            <a:off x="7978970" y="4582303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3" y="0"/>
                </a:lnTo>
                <a:lnTo>
                  <a:pt x="624693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7" name="Freeform 7"/>
          <p:cNvSpPr/>
          <p:nvPr/>
        </p:nvSpPr>
        <p:spPr>
          <a:xfrm>
            <a:off x="7978970" y="5978960"/>
            <a:ext cx="624692" cy="623129"/>
          </a:xfrm>
          <a:custGeom>
            <a:avLst/>
            <a:gdLst/>
            <a:ahLst/>
            <a:cxnLst/>
            <a:rect l="l" t="t" r="r" b="b"/>
            <a:pathLst>
              <a:path w="624692" h="623129">
                <a:moveTo>
                  <a:pt x="0" y="0"/>
                </a:moveTo>
                <a:lnTo>
                  <a:pt x="624693" y="0"/>
                </a:lnTo>
                <a:lnTo>
                  <a:pt x="624693" y="623129"/>
                </a:lnTo>
                <a:lnTo>
                  <a:pt x="0" y="62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870" b="-122462"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8" name="TextBox 8"/>
          <p:cNvSpPr txBox="1"/>
          <p:nvPr/>
        </p:nvSpPr>
        <p:spPr>
          <a:xfrm>
            <a:off x="7978970" y="3277065"/>
            <a:ext cx="845306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Dispositivo metodológico y curatorial para investigar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lo parcial y lo inestable sin cerrarlo demasiado pronto.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78970" y="2416656"/>
            <a:ext cx="7203393" cy="730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17"/>
              </a:lnSpc>
              <a:spcBef>
                <a:spcPct val="0"/>
              </a:spcBef>
            </a:pPr>
            <a:r>
              <a:rPr lang="en-US" sz="5517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FRAGMENTOGRAFÍA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8218" y="990600"/>
            <a:ext cx="432108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08/32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87002" y="5931335"/>
            <a:ext cx="5137904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Volver visible el trabajo de clasificación que los hace operables.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17871" y="4695430"/>
            <a:ext cx="540290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Componer evidencia con fragmentos.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en-CO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589673"/>
              </p:ext>
            </p:extLst>
          </p:nvPr>
        </p:nvGraphicFramePr>
        <p:xfrm>
          <a:off x="9144000" y="2435561"/>
          <a:ext cx="7597851" cy="5415878"/>
        </p:xfrm>
        <a:graphic>
          <a:graphicData uri="http://schemas.openxmlformats.org/drawingml/2006/table">
            <a:tbl>
              <a:tblPr/>
              <a:tblGrid>
                <a:gridCol w="1383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4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42621"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01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Fragmentación vegetal como condición (no accidente)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2621"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02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Clasificación vernácula como infraestructura (sensorial/pragmática)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2621"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 dirty="0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03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Fragmentografía como método (archivo + 3 specimens)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856"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 dirty="0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04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Specimens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1159"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05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 dirty="0">
                          <a:solidFill>
                            <a:srgbClr val="00000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Cierre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-706637" y="1559650"/>
            <a:ext cx="9125543" cy="7167700"/>
          </a:xfrm>
          <a:custGeom>
            <a:avLst/>
            <a:gdLst/>
            <a:ahLst/>
            <a:cxnLst/>
            <a:rect l="l" t="t" r="r" b="b"/>
            <a:pathLst>
              <a:path w="9125543" h="7167700">
                <a:moveTo>
                  <a:pt x="0" y="0"/>
                </a:moveTo>
                <a:lnTo>
                  <a:pt x="9125544" y="0"/>
                </a:lnTo>
                <a:lnTo>
                  <a:pt x="9125544" y="7167700"/>
                </a:lnTo>
                <a:lnTo>
                  <a:pt x="0" y="7167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5" name="Freeform 5"/>
          <p:cNvSpPr/>
          <p:nvPr/>
        </p:nvSpPr>
        <p:spPr>
          <a:xfrm>
            <a:off x="14799313" y="0"/>
            <a:ext cx="3488687" cy="1198840"/>
          </a:xfrm>
          <a:custGeom>
            <a:avLst/>
            <a:gdLst/>
            <a:ahLst/>
            <a:cxnLst/>
            <a:rect l="l" t="t" r="r" b="b"/>
            <a:pathLst>
              <a:path w="3488687" h="1198840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O"/>
          </a:p>
        </p:txBody>
      </p:sp>
      <p:sp>
        <p:nvSpPr>
          <p:cNvPr id="6" name="TextBox 6"/>
          <p:cNvSpPr txBox="1"/>
          <p:nvPr/>
        </p:nvSpPr>
        <p:spPr>
          <a:xfrm>
            <a:off x="1604641" y="2430167"/>
            <a:ext cx="6531462" cy="657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904"/>
              </a:lnSpc>
              <a:spcBef>
                <a:spcPct val="0"/>
              </a:spcBef>
            </a:pPr>
            <a:r>
              <a:rPr lang="en-US" sz="4904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RUTA DE LA CHARLA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1251</Words>
  <Application>Microsoft Macintosh PowerPoint</Application>
  <PresentationFormat>Custom</PresentationFormat>
  <Paragraphs>209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Garet Bold</vt:lpstr>
      <vt:lpstr>Garet Italics</vt:lpstr>
      <vt:lpstr>Arial</vt:lpstr>
      <vt:lpstr>Varela Round</vt:lpstr>
      <vt:lpstr>Calibri</vt:lpstr>
      <vt:lpstr>Garet</vt:lpstr>
      <vt:lpstr>Fredoka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Black Minimalist Project Deck Presentation</dc:title>
  <cp:lastModifiedBy>Office</cp:lastModifiedBy>
  <cp:revision>2</cp:revision>
  <dcterms:created xsi:type="dcterms:W3CDTF">2006-08-16T00:00:00Z</dcterms:created>
  <dcterms:modified xsi:type="dcterms:W3CDTF">2026-02-23T14:10:57Z</dcterms:modified>
  <dc:identifier>DAHCGc6jV_M</dc:identifier>
</cp:coreProperties>
</file>